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71" r:id="rId9"/>
    <p:sldId id="263" r:id="rId10"/>
    <p:sldId id="265" r:id="rId11"/>
    <p:sldId id="266" r:id="rId12"/>
    <p:sldId id="268" r:id="rId13"/>
    <p:sldId id="277" r:id="rId14"/>
    <p:sldId id="276" r:id="rId15"/>
    <p:sldId id="269" r:id="rId16"/>
    <p:sldId id="270" r:id="rId17"/>
    <p:sldId id="272" r:id="rId18"/>
    <p:sldId id="278" r:id="rId19"/>
    <p:sldId id="279" r:id="rId20"/>
    <p:sldId id="274" r:id="rId21"/>
    <p:sldId id="273" r:id="rId22"/>
    <p:sldId id="275"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48" r:id="rId70"/>
    <p:sldId id="349" r:id="rId71"/>
    <p:sldId id="326" r:id="rId72"/>
    <p:sldId id="330" r:id="rId73"/>
    <p:sldId id="327" r:id="rId74"/>
    <p:sldId id="331" r:id="rId75"/>
    <p:sldId id="328" r:id="rId76"/>
    <p:sldId id="329" r:id="rId77"/>
    <p:sldId id="332" r:id="rId78"/>
    <p:sldId id="333" r:id="rId79"/>
    <p:sldId id="334" r:id="rId80"/>
    <p:sldId id="337" r:id="rId81"/>
    <p:sldId id="336" r:id="rId82"/>
    <p:sldId id="338" r:id="rId83"/>
    <p:sldId id="339" r:id="rId84"/>
    <p:sldId id="340" r:id="rId85"/>
    <p:sldId id="341" r:id="rId86"/>
    <p:sldId id="342" r:id="rId87"/>
    <p:sldId id="343" r:id="rId88"/>
    <p:sldId id="344" r:id="rId89"/>
    <p:sldId id="345" r:id="rId90"/>
    <p:sldId id="346" r:id="rId91"/>
    <p:sldId id="347" r:id="rId92"/>
    <p:sldId id="350"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7849" autoAdjust="0"/>
  </p:normalViewPr>
  <p:slideViewPr>
    <p:cSldViewPr>
      <p:cViewPr>
        <p:scale>
          <a:sx n="70" d="100"/>
          <a:sy n="70" d="100"/>
        </p:scale>
        <p:origin x="-1386" y="-13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1" y="3539865"/>
            <a:ext cx="5114779"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BA2261DB-9CF8-45A2-A285-8AB9EEA36481}" type="datetimeFigureOut">
              <a:rPr lang="en-US" smtClean="0"/>
              <a:pPr/>
              <a:t>3/10/2023</a:t>
            </a:fld>
            <a:endParaRPr lang="en-US"/>
          </a:p>
        </p:txBody>
      </p:sp>
      <p:sp>
        <p:nvSpPr>
          <p:cNvPr id="18" name="Footer Placeholder 17"/>
          <p:cNvSpPr>
            <a:spLocks noGrp="1"/>
          </p:cNvSpPr>
          <p:nvPr>
            <p:ph type="ftr" sz="quarter" idx="11"/>
          </p:nvPr>
        </p:nvSpPr>
        <p:spPr>
          <a:xfrm>
            <a:off x="2819400" y="6557946"/>
            <a:ext cx="2927723"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B7222F9B-4F37-4CBE-BFD9-7B5A980F089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A2261DB-9CF8-45A2-A285-8AB9EEA36481}" type="datetimeFigureOut">
              <a:rPr lang="en-US" smtClean="0"/>
              <a:pPr/>
              <a:t>3/10/2023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7222F9B-4F37-4CBE-BFD9-7B5A980F089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6"/>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3"/>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BA2261DB-9CF8-45A2-A285-8AB9EEA36481}" type="datetimeFigureOut">
              <a:rPr lang="en-US" smtClean="0"/>
              <a:pPr/>
              <a:t>3/10/2023</a:t>
            </a:fld>
            <a:endParaRPr lang="en-US"/>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B7222F9B-4F37-4CBE-BFD9-7B5A980F089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A2261DB-9CF8-45A2-A285-8AB9EEA36481}" type="datetimeFigureOut">
              <a:rPr lang="en-US" smtClean="0"/>
              <a:pPr/>
              <a:t>3/10/2023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7222F9B-4F37-4CBE-BFD9-7B5A980F089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8"/>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1"/>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9" y="6556810"/>
            <a:ext cx="2002464" cy="226902"/>
          </a:xfrm>
        </p:spPr>
        <p:txBody>
          <a:bodyPr bIns="0" anchor="b"/>
          <a:lstStyle>
            <a:lvl1pPr>
              <a:defRPr>
                <a:solidFill>
                  <a:schemeClr val="tx2"/>
                </a:solidFill>
              </a:defRPr>
            </a:lvl1pPr>
            <a:extLst/>
          </a:lstStyle>
          <a:p>
            <a:fld id="{BA2261DB-9CF8-45A2-A285-8AB9EEA36481}" type="datetimeFigureOut">
              <a:rPr lang="en-US" smtClean="0"/>
              <a:pPr/>
              <a:t>3/10/2023</a:t>
            </a:fld>
            <a:endParaRPr lang="en-US"/>
          </a:p>
        </p:txBody>
      </p:sp>
      <p:sp>
        <p:nvSpPr>
          <p:cNvPr id="5" name="Footer Placeholder 4"/>
          <p:cNvSpPr>
            <a:spLocks noGrp="1"/>
          </p:cNvSpPr>
          <p:nvPr>
            <p:ph type="ftr" sz="quarter" idx="11"/>
          </p:nvPr>
        </p:nvSpPr>
        <p:spPr>
          <a:xfrm>
            <a:off x="1735359"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extLst/>
          </a:lstStyle>
          <a:p>
            <a:fld id="{B7222F9B-4F37-4CBE-BFD9-7B5A980F089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1"/>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1"/>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A2261DB-9CF8-45A2-A285-8AB9EEA36481}" type="datetimeFigureOut">
              <a:rPr lang="en-US" smtClean="0"/>
              <a:pPr/>
              <a:t>3/10/2023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7222F9B-4F37-4CBE-BFD9-7B5A980F089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BA2261DB-9CF8-45A2-A285-8AB9EEA36481}" type="datetimeFigureOut">
              <a:rPr lang="en-US" smtClean="0"/>
              <a:pPr/>
              <a:t>3/10/2023</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7222F9B-4F37-4CBE-BFD9-7B5A980F089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BA2261DB-9CF8-45A2-A285-8AB9EEA36481}" type="datetimeFigureOut">
              <a:rPr lang="en-US" smtClean="0"/>
              <a:pPr/>
              <a:t>3/10/2023</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7222F9B-4F37-4CBE-BFD9-7B5A980F089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BA2261DB-9CF8-45A2-A285-8AB9EEA36481}" type="datetimeFigureOut">
              <a:rPr lang="en-US" smtClean="0"/>
              <a:pPr/>
              <a:t>3/10/2023</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extLst/>
          </a:lstStyle>
          <a:p>
            <a:fld id="{B7222F9B-4F37-4CBE-BFD9-7B5A980F089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7"/>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1"/>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A2261DB-9CF8-45A2-A285-8AB9EEA36481}" type="datetimeFigureOut">
              <a:rPr lang="en-US" smtClean="0"/>
              <a:pPr/>
              <a:t>3/10/2023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7222F9B-4F37-4CBE-BFD9-7B5A980F089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70" y="1004669"/>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7" y="998817"/>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9"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9"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BA2261DB-9CF8-45A2-A285-8AB9EEA36481}" type="datetimeFigureOut">
              <a:rPr lang="en-US" smtClean="0"/>
              <a:pPr/>
              <a:t>3/10/2023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7222F9B-4F37-4CBE-BFD9-7B5A980F089B}" type="slidenum">
              <a:rPr lang="en-US" smtClean="0"/>
              <a:pPr/>
              <a:t>‹#›</a:t>
            </a:fld>
            <a:endParaRPr lang="en-US"/>
          </a:p>
        </p:txBody>
      </p:sp>
      <p:sp>
        <p:nvSpPr>
          <p:cNvPr id="10" name="Picture Placeholder 9"/>
          <p:cNvSpPr>
            <a:spLocks noGrp="1"/>
          </p:cNvSpPr>
          <p:nvPr>
            <p:ph type="pic" idx="1"/>
          </p:nvPr>
        </p:nvSpPr>
        <p:spPr>
          <a:xfrm>
            <a:off x="663683"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BA2261DB-9CF8-45A2-A285-8AB9EEA36481}" type="datetimeFigureOut">
              <a:rPr lang="en-US" smtClean="0"/>
              <a:pPr/>
              <a:t>3/10/2023</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B7222F9B-4F37-4CBE-BFD9-7B5A980F089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CARDIO-ONCOLOGY</a:t>
            </a:r>
            <a:br>
              <a:rPr lang="en-US" dirty="0" smtClean="0"/>
            </a:br>
            <a:r>
              <a:rPr lang="en-US" dirty="0" smtClean="0"/>
              <a:t/>
            </a:r>
            <a:br>
              <a:rPr lang="en-US" dirty="0" smtClean="0"/>
            </a:br>
            <a:endParaRPr lang="en-US" dirty="0"/>
          </a:p>
        </p:txBody>
      </p:sp>
      <p:sp>
        <p:nvSpPr>
          <p:cNvPr id="3" name="Rectangle 2"/>
          <p:cNvSpPr/>
          <p:nvPr/>
        </p:nvSpPr>
        <p:spPr>
          <a:xfrm>
            <a:off x="5410200" y="4419600"/>
            <a:ext cx="3200400" cy="213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PRESENTER-</a:t>
            </a:r>
            <a:r>
              <a:rPr lang="en-US" dirty="0" smtClean="0"/>
              <a:t>Dr.VIPINDAS.CA</a:t>
            </a:r>
          </a:p>
          <a:p>
            <a:pPr algn="ctr"/>
            <a:r>
              <a:rPr lang="en-US" dirty="0" smtClean="0"/>
              <a:t>CHAIR-1.DR.RAJESH.G</a:t>
            </a:r>
          </a:p>
          <a:p>
            <a:pPr algn="ctr"/>
            <a:r>
              <a:rPr lang="en-US" dirty="0" smtClean="0"/>
              <a:t>2.DR.RIFAI(RADIOTHERAPY)</a:t>
            </a:r>
          </a:p>
          <a:p>
            <a:pPr algn="ctr"/>
            <a:r>
              <a:rPr lang="en-US" dirty="0" smtClean="0"/>
              <a:t>DATE-28/02/23</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7239000" cy="5769936"/>
          </a:xfrm>
        </p:spPr>
        <p:txBody>
          <a:bodyPr>
            <a:normAutofit/>
          </a:bodyPr>
          <a:lstStyle/>
          <a:p>
            <a:pPr>
              <a:buNone/>
            </a:pPr>
            <a:r>
              <a:rPr lang="en-US" sz="3200" b="1" dirty="0" err="1" smtClean="0"/>
              <a:t>Taxanes</a:t>
            </a:r>
            <a:endParaRPr lang="en-US" sz="3200" b="1" dirty="0" smtClean="0"/>
          </a:p>
          <a:p>
            <a:pPr>
              <a:buNone/>
            </a:pPr>
            <a:r>
              <a:rPr lang="en-US" sz="3200" b="1" dirty="0" smtClean="0"/>
              <a:t> </a:t>
            </a:r>
            <a:r>
              <a:rPr lang="en-US" sz="2400" dirty="0" smtClean="0"/>
              <a:t>1.Paclitaxel</a:t>
            </a:r>
          </a:p>
          <a:p>
            <a:pPr>
              <a:buNone/>
            </a:pPr>
            <a:r>
              <a:rPr lang="en-US" sz="2400" dirty="0" smtClean="0"/>
              <a:t> 2.Docetaxel</a:t>
            </a:r>
          </a:p>
          <a:p>
            <a:pPr>
              <a:buNone/>
            </a:pPr>
            <a:endParaRPr lang="en-US" sz="2400" dirty="0" smtClean="0"/>
          </a:p>
          <a:p>
            <a:pPr>
              <a:buNone/>
            </a:pPr>
            <a:r>
              <a:rPr lang="en-US" sz="2400" dirty="0" smtClean="0"/>
              <a:t>MOA- Inhibits </a:t>
            </a:r>
            <a:r>
              <a:rPr lang="en-US" sz="2400" dirty="0" err="1" smtClean="0"/>
              <a:t>depolymerisation</a:t>
            </a:r>
            <a:r>
              <a:rPr lang="en-US" sz="2400" dirty="0" smtClean="0"/>
              <a:t> of Microtubules</a:t>
            </a:r>
          </a:p>
          <a:p>
            <a:pPr>
              <a:buNone/>
            </a:pPr>
            <a:endParaRPr lang="en-US" sz="2400" dirty="0" smtClean="0"/>
          </a:p>
          <a:p>
            <a:pPr>
              <a:buNone/>
            </a:pPr>
            <a:r>
              <a:rPr lang="en-US" sz="2400" dirty="0" smtClean="0"/>
              <a:t>Use- </a:t>
            </a:r>
            <a:r>
              <a:rPr lang="en-US" sz="2400" dirty="0" err="1" smtClean="0"/>
              <a:t>NSCLC,Ovaian</a:t>
            </a:r>
            <a:r>
              <a:rPr lang="en-US" sz="2400" dirty="0" smtClean="0"/>
              <a:t> </a:t>
            </a:r>
            <a:r>
              <a:rPr lang="en-US" sz="2400" dirty="0" err="1" smtClean="0"/>
              <a:t>CA,Breast</a:t>
            </a:r>
            <a:r>
              <a:rPr lang="en-US" sz="2400" dirty="0" smtClean="0"/>
              <a:t> CA.</a:t>
            </a:r>
          </a:p>
          <a:p>
            <a:pPr>
              <a:buNone/>
            </a:pPr>
            <a:r>
              <a:rPr lang="en-US" sz="2400" dirty="0" smtClean="0"/>
              <a:t> </a:t>
            </a:r>
            <a:endParaRPr lang="en-US"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7239000" cy="5769936"/>
          </a:xfrm>
        </p:spPr>
        <p:txBody>
          <a:bodyPr>
            <a:normAutofit/>
          </a:bodyPr>
          <a:lstStyle/>
          <a:p>
            <a:pPr>
              <a:buNone/>
            </a:pPr>
            <a:r>
              <a:rPr lang="en-US" sz="3200" b="1" dirty="0" err="1" smtClean="0"/>
              <a:t>Alkylating</a:t>
            </a:r>
            <a:r>
              <a:rPr lang="en-US" sz="3200" b="1" dirty="0" smtClean="0"/>
              <a:t> Agents</a:t>
            </a:r>
          </a:p>
          <a:p>
            <a:pPr>
              <a:buNone/>
            </a:pPr>
            <a:r>
              <a:rPr lang="en-US" sz="2400" dirty="0" smtClean="0"/>
              <a:t>1.Cyclophosphamide</a:t>
            </a:r>
          </a:p>
          <a:p>
            <a:pPr>
              <a:buNone/>
            </a:pPr>
            <a:r>
              <a:rPr lang="en-US" sz="2400" dirty="0" smtClean="0"/>
              <a:t>2.Ifosfamide</a:t>
            </a:r>
          </a:p>
          <a:p>
            <a:pPr>
              <a:buNone/>
            </a:pPr>
            <a:endParaRPr lang="en-US" sz="2400" dirty="0" smtClean="0"/>
          </a:p>
          <a:p>
            <a:pPr>
              <a:buNone/>
            </a:pPr>
            <a:r>
              <a:rPr lang="en-US" sz="2400" smtClean="0"/>
              <a:t>MOA-Produce </a:t>
            </a:r>
            <a:r>
              <a:rPr lang="en-US" sz="2400" dirty="0" smtClean="0"/>
              <a:t>DNA cross linking</a:t>
            </a:r>
            <a:endParaRPr lang="en-US"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7239000" cy="5236536"/>
          </a:xfrm>
        </p:spPr>
        <p:txBody>
          <a:bodyPr/>
          <a:lstStyle/>
          <a:p>
            <a:pPr>
              <a:buNone/>
            </a:pPr>
            <a:r>
              <a:rPr lang="en-US" dirty="0" err="1" smtClean="0"/>
              <a:t>Proteosome</a:t>
            </a:r>
            <a:r>
              <a:rPr lang="en-US" dirty="0" smtClean="0"/>
              <a:t> Inhibitors</a:t>
            </a:r>
          </a:p>
          <a:p>
            <a:pPr>
              <a:buNone/>
            </a:pPr>
            <a:r>
              <a:rPr lang="en-US" dirty="0" smtClean="0"/>
              <a:t>1.Bortezomib</a:t>
            </a:r>
          </a:p>
          <a:p>
            <a:pPr>
              <a:buNone/>
            </a:pPr>
            <a:r>
              <a:rPr lang="en-US" dirty="0" smtClean="0"/>
              <a:t>2.Carfilzomib</a:t>
            </a:r>
          </a:p>
          <a:p>
            <a:pPr>
              <a:buNone/>
            </a:pPr>
            <a:endParaRPr lang="en-US" dirty="0" smtClean="0"/>
          </a:p>
          <a:p>
            <a:pPr>
              <a:buNone/>
            </a:pPr>
            <a:r>
              <a:rPr lang="en-US" dirty="0" smtClean="0"/>
              <a:t>MOA- Down regulates NF-KB</a:t>
            </a:r>
          </a:p>
          <a:p>
            <a:pPr>
              <a:buNone/>
            </a:pPr>
            <a:endParaRPr lang="en-US" dirty="0" smtClean="0"/>
          </a:p>
          <a:p>
            <a:pPr>
              <a:buNone/>
            </a:pPr>
            <a:r>
              <a:rPr lang="en-US" dirty="0" smtClean="0"/>
              <a:t>Use-  Multiple Myeloma</a:t>
            </a:r>
          </a:p>
          <a:p>
            <a:pPr>
              <a:buNone/>
            </a:pP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shot_20230217-183019_Adobe Acrobat.jpg"/>
          <p:cNvPicPr>
            <a:picLocks noGrp="1" noChangeAspect="1"/>
          </p:cNvPicPr>
          <p:nvPr>
            <p:ph idx="1"/>
          </p:nvPr>
        </p:nvPicPr>
        <p:blipFill>
          <a:blip r:embed="rId2"/>
          <a:srcRect l="4211" t="3541" r="4210" b="33907"/>
          <a:stretch>
            <a:fillRect/>
          </a:stretch>
        </p:blipFill>
        <p:spPr>
          <a:xfrm>
            <a:off x="685800" y="762000"/>
            <a:ext cx="6629400" cy="49530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_ehw21101.jpeg"/>
          <p:cNvPicPr>
            <a:picLocks noGrp="1" noChangeAspect="1"/>
          </p:cNvPicPr>
          <p:nvPr>
            <p:ph idx="1"/>
          </p:nvPr>
        </p:nvPicPr>
        <p:blipFill>
          <a:blip r:embed="rId2"/>
          <a:stretch>
            <a:fillRect/>
          </a:stretch>
        </p:blipFill>
        <p:spPr>
          <a:xfrm>
            <a:off x="304800" y="0"/>
            <a:ext cx="5562600" cy="68580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077200" cy="990600"/>
          </a:xfrm>
        </p:spPr>
        <p:txBody>
          <a:bodyPr>
            <a:normAutofit fontScale="90000"/>
          </a:bodyPr>
          <a:lstStyle/>
          <a:p>
            <a:r>
              <a:rPr lang="en-US" dirty="0" smtClean="0"/>
              <a:t> </a:t>
            </a:r>
            <a:r>
              <a:rPr lang="en-US" dirty="0" err="1" smtClean="0"/>
              <a:t>cardiotoxicity</a:t>
            </a:r>
            <a:r>
              <a:rPr lang="en-US" dirty="0" smtClean="0"/>
              <a:t> of common anticancer drugs</a:t>
            </a:r>
            <a:endParaRPr lang="en-US" dirty="0"/>
          </a:p>
        </p:txBody>
      </p:sp>
      <p:sp>
        <p:nvSpPr>
          <p:cNvPr id="3" name="Content Placeholder 2"/>
          <p:cNvSpPr>
            <a:spLocks noGrp="1"/>
          </p:cNvSpPr>
          <p:nvPr>
            <p:ph idx="1"/>
          </p:nvPr>
        </p:nvSpPr>
        <p:spPr>
          <a:xfrm>
            <a:off x="457200" y="1295400"/>
            <a:ext cx="7239000" cy="5160336"/>
          </a:xfrm>
        </p:spPr>
        <p:txBody>
          <a:bodyPr/>
          <a:lstStyle/>
          <a:p>
            <a:pPr>
              <a:buNone/>
            </a:pPr>
            <a:r>
              <a:rPr lang="en-US" dirty="0" err="1" smtClean="0"/>
              <a:t>Anthracyclines</a:t>
            </a:r>
            <a:endParaRPr lang="en-US" dirty="0" smtClean="0"/>
          </a:p>
          <a:p>
            <a:r>
              <a:rPr lang="en-US" dirty="0" smtClean="0"/>
              <a:t>Known to cause dose dependent </a:t>
            </a:r>
            <a:r>
              <a:rPr lang="en-US" dirty="0" err="1" smtClean="0"/>
              <a:t>cardiotoxicity</a:t>
            </a:r>
            <a:r>
              <a:rPr lang="en-US" dirty="0" smtClean="0"/>
              <a:t>.</a:t>
            </a:r>
          </a:p>
          <a:p>
            <a:r>
              <a:rPr lang="en-US" dirty="0" smtClean="0"/>
              <a:t>Mechanism of </a:t>
            </a:r>
            <a:r>
              <a:rPr lang="en-US" dirty="0" err="1" smtClean="0"/>
              <a:t>cardiotoxicity</a:t>
            </a:r>
            <a:endParaRPr lang="en-US" dirty="0" smtClean="0"/>
          </a:p>
          <a:p>
            <a:pPr>
              <a:buNone/>
            </a:pPr>
            <a:r>
              <a:rPr lang="en-US" dirty="0" smtClean="0"/>
              <a:t>       1.Disrupts Normal catalytic site of     </a:t>
            </a:r>
            <a:r>
              <a:rPr lang="en-US" dirty="0" err="1" smtClean="0"/>
              <a:t>Topoisomerase</a:t>
            </a:r>
            <a:r>
              <a:rPr lang="en-US" dirty="0" smtClean="0"/>
              <a:t> 2 Beta</a:t>
            </a:r>
          </a:p>
          <a:p>
            <a:pPr>
              <a:buNone/>
            </a:pPr>
            <a:endParaRPr lang="en-US" dirty="0" smtClean="0"/>
          </a:p>
          <a:p>
            <a:pPr>
              <a:buNone/>
            </a:pPr>
            <a:endParaRPr lang="en-US" dirty="0" smtClean="0"/>
          </a:p>
          <a:p>
            <a:pPr>
              <a:buNone/>
            </a:pPr>
            <a:r>
              <a:rPr lang="en-US" dirty="0" smtClean="0"/>
              <a:t>      DNA double strand breaks and increase in P53 and apoptosis of </a:t>
            </a:r>
            <a:r>
              <a:rPr lang="en-US" dirty="0" err="1" smtClean="0"/>
              <a:t>cardiomyocytes</a:t>
            </a:r>
            <a:r>
              <a:rPr lang="en-US" dirty="0" smtClean="0"/>
              <a:t>.</a:t>
            </a:r>
          </a:p>
          <a:p>
            <a:pPr>
              <a:buNone/>
            </a:pPr>
            <a:r>
              <a:rPr lang="en-US" dirty="0" smtClean="0"/>
              <a:t>   </a:t>
            </a:r>
          </a:p>
        </p:txBody>
      </p:sp>
      <p:sp>
        <p:nvSpPr>
          <p:cNvPr id="4" name="Down Arrow 3"/>
          <p:cNvSpPr/>
          <p:nvPr/>
        </p:nvSpPr>
        <p:spPr>
          <a:xfrm>
            <a:off x="3124200" y="3962400"/>
            <a:ext cx="2286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00206309.jpg"/>
          <p:cNvPicPr>
            <a:picLocks noChangeAspect="1"/>
          </p:cNvPicPr>
          <p:nvPr/>
        </p:nvPicPr>
        <p:blipFill>
          <a:blip r:embed="rId2"/>
          <a:srcRect l="13889" r="11111"/>
          <a:stretch>
            <a:fillRect/>
          </a:stretch>
        </p:blipFill>
        <p:spPr>
          <a:xfrm>
            <a:off x="6553200" y="381000"/>
            <a:ext cx="2209800" cy="24384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7239000" cy="5638800"/>
          </a:xfrm>
        </p:spPr>
        <p:txBody>
          <a:bodyPr/>
          <a:lstStyle/>
          <a:p>
            <a:pPr>
              <a:buNone/>
            </a:pPr>
            <a:r>
              <a:rPr lang="en-US" dirty="0" smtClean="0"/>
              <a:t>     2.It disrupts the biogenesis of Electron transport chain proteins       Defective Mitochondrial function.</a:t>
            </a:r>
          </a:p>
          <a:p>
            <a:pPr>
              <a:buNone/>
            </a:pPr>
            <a:endParaRPr lang="en-US" dirty="0" smtClean="0"/>
          </a:p>
          <a:p>
            <a:pPr>
              <a:buNone/>
            </a:pPr>
            <a:r>
              <a:rPr lang="en-US" dirty="0" smtClean="0"/>
              <a:t>    3.Decreases antioxidant enzymes        </a:t>
            </a:r>
            <a:r>
              <a:rPr lang="en-US" dirty="0" err="1" smtClean="0"/>
              <a:t>Freeradical</a:t>
            </a:r>
            <a:r>
              <a:rPr lang="en-US" dirty="0" smtClean="0"/>
              <a:t> Injury.</a:t>
            </a:r>
            <a:endParaRPr lang="en-US" dirty="0"/>
          </a:p>
        </p:txBody>
      </p:sp>
      <p:sp>
        <p:nvSpPr>
          <p:cNvPr id="4" name="Right Arrow 3"/>
          <p:cNvSpPr/>
          <p:nvPr/>
        </p:nvSpPr>
        <p:spPr>
          <a:xfrm>
            <a:off x="4419600" y="1295400"/>
            <a:ext cx="5334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5867400" y="2667000"/>
            <a:ext cx="6096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230216_200905.jpg"/>
          <p:cNvPicPr>
            <a:picLocks noGrp="1" noChangeAspect="1"/>
          </p:cNvPicPr>
          <p:nvPr>
            <p:ph idx="1"/>
          </p:nvPr>
        </p:nvPicPr>
        <p:blipFill>
          <a:blip r:embed="rId2" cstate="print"/>
          <a:srcRect l="4717" t="23583" r="5667" b="11956"/>
          <a:stretch>
            <a:fillRect/>
          </a:stretch>
        </p:blipFill>
        <p:spPr>
          <a:xfrm>
            <a:off x="381000" y="990600"/>
            <a:ext cx="7696200" cy="46482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7239000" cy="6172200"/>
          </a:xfrm>
        </p:spPr>
        <p:txBody>
          <a:bodyPr>
            <a:normAutofit fontScale="85000" lnSpcReduction="20000"/>
          </a:bodyPr>
          <a:lstStyle/>
          <a:p>
            <a:pPr>
              <a:buNone/>
            </a:pPr>
            <a:r>
              <a:rPr lang="en-US" b="1" u="sng" dirty="0" err="1" smtClean="0"/>
              <a:t>Anthracycline</a:t>
            </a:r>
            <a:r>
              <a:rPr lang="en-US" b="1" u="sng" dirty="0" smtClean="0"/>
              <a:t> cardio toxicity-Manifestation</a:t>
            </a:r>
          </a:p>
          <a:p>
            <a:r>
              <a:rPr lang="en-US" dirty="0" smtClean="0"/>
              <a:t>Acute </a:t>
            </a:r>
          </a:p>
          <a:p>
            <a:r>
              <a:rPr lang="en-US" dirty="0" smtClean="0"/>
              <a:t>Early</a:t>
            </a:r>
          </a:p>
          <a:p>
            <a:r>
              <a:rPr lang="en-US" dirty="0" smtClean="0"/>
              <a:t>Late</a:t>
            </a:r>
          </a:p>
          <a:p>
            <a:endParaRPr lang="en-US" dirty="0" smtClean="0"/>
          </a:p>
          <a:p>
            <a:r>
              <a:rPr lang="en-US" dirty="0" smtClean="0"/>
              <a:t>Acute Manifestations</a:t>
            </a:r>
          </a:p>
          <a:p>
            <a:pPr>
              <a:buNone/>
            </a:pPr>
            <a:r>
              <a:rPr lang="en-US" dirty="0" smtClean="0"/>
              <a:t>   </a:t>
            </a:r>
            <a:r>
              <a:rPr lang="en-US" dirty="0" err="1" smtClean="0"/>
              <a:t>Supraventricular</a:t>
            </a:r>
            <a:r>
              <a:rPr lang="en-US" dirty="0" smtClean="0"/>
              <a:t> </a:t>
            </a:r>
            <a:r>
              <a:rPr lang="en-US" dirty="0" err="1" smtClean="0"/>
              <a:t>Arrythmias</a:t>
            </a:r>
            <a:endParaRPr lang="en-US" dirty="0" smtClean="0"/>
          </a:p>
          <a:p>
            <a:pPr>
              <a:buNone/>
            </a:pPr>
            <a:r>
              <a:rPr lang="en-US" dirty="0" smtClean="0"/>
              <a:t>   Transient LV dysfunction</a:t>
            </a:r>
          </a:p>
          <a:p>
            <a:pPr>
              <a:buNone/>
            </a:pPr>
            <a:r>
              <a:rPr lang="en-US" dirty="0" smtClean="0"/>
              <a:t>   ECG changes</a:t>
            </a:r>
          </a:p>
          <a:p>
            <a:pPr>
              <a:buNone/>
            </a:pPr>
            <a:r>
              <a:rPr lang="en-US" dirty="0" smtClean="0"/>
              <a:t>   In &lt;1% of Patients   and   Reversible</a:t>
            </a:r>
          </a:p>
          <a:p>
            <a:pPr>
              <a:buNone/>
            </a:pPr>
            <a:r>
              <a:rPr lang="en-US" dirty="0" smtClean="0"/>
              <a:t>   Reflect </a:t>
            </a:r>
            <a:r>
              <a:rPr lang="en-US" dirty="0" err="1" smtClean="0"/>
              <a:t>Myocyte</a:t>
            </a:r>
            <a:r>
              <a:rPr lang="en-US" dirty="0" smtClean="0"/>
              <a:t> injury.  </a:t>
            </a:r>
          </a:p>
          <a:p>
            <a:pPr>
              <a:buNone/>
            </a:pPr>
            <a:r>
              <a:rPr lang="en-US" dirty="0" smtClean="0"/>
              <a:t>No proven strategies to predict the injury is progressive.</a:t>
            </a:r>
          </a:p>
          <a:p>
            <a:pPr>
              <a:buNone/>
            </a:pPr>
            <a:endParaRPr lang="en-US" dirty="0" smtClean="0"/>
          </a:p>
          <a:p>
            <a:pPr>
              <a:buNone/>
            </a:pPr>
            <a:r>
              <a:rPr lang="en-US" dirty="0" smtClean="0"/>
              <a:t>Elevation of Biomarkers may be clue to identify patients art risk</a:t>
            </a:r>
          </a:p>
          <a:p>
            <a:pPr>
              <a:buNone/>
            </a:pPr>
            <a:endParaRPr lang="en-US" dirty="0" smtClean="0"/>
          </a:p>
          <a:p>
            <a:pPr>
              <a:buNone/>
            </a:pPr>
            <a:r>
              <a:rPr lang="en-US" b="1" dirty="0" smtClean="0"/>
              <a:t> </a:t>
            </a:r>
            <a:endParaRPr lang="en-US" b="1" dirty="0"/>
          </a:p>
        </p:txBody>
      </p:sp>
      <p:sp>
        <p:nvSpPr>
          <p:cNvPr id="7" name="Right Arrow 6"/>
          <p:cNvSpPr/>
          <p:nvPr/>
        </p:nvSpPr>
        <p:spPr>
          <a:xfrm>
            <a:off x="533400" y="2590800"/>
            <a:ext cx="2286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533400" y="2895600"/>
            <a:ext cx="2286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533400" y="3276600"/>
            <a:ext cx="2286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7239000" cy="5846136"/>
          </a:xfrm>
        </p:spPr>
        <p:txBody>
          <a:bodyPr/>
          <a:lstStyle/>
          <a:p>
            <a:r>
              <a:rPr lang="en-US" dirty="0" smtClean="0"/>
              <a:t>Early-with in one year of exposure</a:t>
            </a:r>
          </a:p>
          <a:p>
            <a:r>
              <a:rPr lang="en-US" dirty="0" smtClean="0"/>
              <a:t>Late-After several years( median 7 years)</a:t>
            </a:r>
          </a:p>
          <a:p>
            <a:endParaRPr lang="en-US" dirty="0" smtClean="0"/>
          </a:p>
          <a:p>
            <a:pPr>
              <a:buNone/>
            </a:pPr>
            <a:r>
              <a:rPr lang="en-US" dirty="0" smtClean="0"/>
              <a:t> Common presentation is</a:t>
            </a:r>
          </a:p>
          <a:p>
            <a:pPr>
              <a:buNone/>
            </a:pPr>
            <a:r>
              <a:rPr lang="en-US" dirty="0" smtClean="0"/>
              <a:t>    </a:t>
            </a:r>
            <a:r>
              <a:rPr lang="en-US" dirty="0" err="1" smtClean="0"/>
              <a:t>Cardiomyopathy</a:t>
            </a:r>
            <a:r>
              <a:rPr lang="en-US" dirty="0" smtClean="0"/>
              <a:t>- Usually DCM</a:t>
            </a:r>
          </a:p>
          <a:p>
            <a:pPr>
              <a:buNone/>
            </a:pPr>
            <a:r>
              <a:rPr lang="en-US" dirty="0" smtClean="0"/>
              <a:t>    Heart failure</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a:t>
            </a:r>
            <a:endParaRPr lang="en-US" dirty="0"/>
          </a:p>
        </p:txBody>
      </p:sp>
      <p:sp>
        <p:nvSpPr>
          <p:cNvPr id="3" name="Content Placeholder 2"/>
          <p:cNvSpPr>
            <a:spLocks noGrp="1"/>
          </p:cNvSpPr>
          <p:nvPr>
            <p:ph idx="1"/>
          </p:nvPr>
        </p:nvSpPr>
        <p:spPr/>
        <p:txBody>
          <a:bodyPr/>
          <a:lstStyle/>
          <a:p>
            <a:r>
              <a:rPr lang="en-US" dirty="0" err="1" smtClean="0"/>
              <a:t>Braunwald</a:t>
            </a:r>
            <a:r>
              <a:rPr lang="en-US" dirty="0" smtClean="0"/>
              <a:t> Text book of cardiology 12 </a:t>
            </a:r>
            <a:r>
              <a:rPr lang="en-US" dirty="0" err="1" smtClean="0"/>
              <a:t>th</a:t>
            </a:r>
            <a:r>
              <a:rPr lang="en-US" dirty="0" smtClean="0"/>
              <a:t> edition.</a:t>
            </a:r>
          </a:p>
          <a:p>
            <a:r>
              <a:rPr lang="en-US" dirty="0" err="1" smtClean="0"/>
              <a:t>Fuster</a:t>
            </a:r>
            <a:r>
              <a:rPr lang="en-US" dirty="0" smtClean="0"/>
              <a:t> and Hurst’s Text book of cardiology</a:t>
            </a:r>
          </a:p>
          <a:p>
            <a:r>
              <a:rPr lang="en-US" dirty="0" smtClean="0"/>
              <a:t>2016 ESC position paper on cancer treatment and cardiovascular toxicity.</a:t>
            </a:r>
          </a:p>
          <a:p>
            <a:r>
              <a:rPr lang="en-US" dirty="0" smtClean="0"/>
              <a:t>Journal of AHA –Radiation induced cardiovascular Disease. </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239000" cy="5998536"/>
          </a:xfrm>
        </p:spPr>
        <p:txBody>
          <a:bodyPr/>
          <a:lstStyle/>
          <a:p>
            <a:pPr>
              <a:buNone/>
            </a:pPr>
            <a:r>
              <a:rPr lang="en-US" b="1" dirty="0" smtClean="0"/>
              <a:t>Risk factors for </a:t>
            </a:r>
            <a:r>
              <a:rPr lang="en-US" b="1" dirty="0" err="1" smtClean="0"/>
              <a:t>Anthracycline</a:t>
            </a:r>
            <a:r>
              <a:rPr lang="en-US" b="1" dirty="0" smtClean="0"/>
              <a:t> toxicity</a:t>
            </a:r>
          </a:p>
          <a:p>
            <a:pPr>
              <a:buNone/>
            </a:pPr>
            <a:endParaRPr lang="en-US" dirty="0" smtClean="0"/>
          </a:p>
          <a:p>
            <a:pPr>
              <a:buNone/>
            </a:pPr>
            <a:r>
              <a:rPr lang="en-US" dirty="0" smtClean="0"/>
              <a:t>1.Age </a:t>
            </a:r>
          </a:p>
          <a:p>
            <a:pPr>
              <a:buNone/>
            </a:pPr>
            <a:r>
              <a:rPr lang="en-US" dirty="0" smtClean="0"/>
              <a:t>        &gt;65 years</a:t>
            </a:r>
          </a:p>
          <a:p>
            <a:pPr>
              <a:buNone/>
            </a:pPr>
            <a:r>
              <a:rPr lang="en-US" dirty="0" smtClean="0"/>
              <a:t>        </a:t>
            </a:r>
            <a:r>
              <a:rPr lang="en-US" dirty="0" err="1" smtClean="0"/>
              <a:t>Paediatric</a:t>
            </a:r>
            <a:r>
              <a:rPr lang="en-US" dirty="0" smtClean="0"/>
              <a:t> population(&lt;18 years) </a:t>
            </a:r>
          </a:p>
          <a:p>
            <a:pPr>
              <a:buNone/>
            </a:pPr>
            <a:r>
              <a:rPr lang="en-US" dirty="0" smtClean="0"/>
              <a:t>2.Cumulative Dose</a:t>
            </a:r>
          </a:p>
          <a:p>
            <a:pPr>
              <a:buNone/>
            </a:pPr>
            <a:r>
              <a:rPr lang="en-US" dirty="0" smtClean="0"/>
              <a:t>3.Concomitant or Prior chest RT</a:t>
            </a:r>
          </a:p>
          <a:p>
            <a:pPr>
              <a:buNone/>
            </a:pPr>
            <a:r>
              <a:rPr lang="en-US" dirty="0" smtClean="0"/>
              <a:t>4.Concomitant chemotherapy with </a:t>
            </a:r>
          </a:p>
          <a:p>
            <a:pPr>
              <a:buNone/>
            </a:pPr>
            <a:r>
              <a:rPr lang="en-US" dirty="0" smtClean="0"/>
              <a:t>    - </a:t>
            </a:r>
            <a:r>
              <a:rPr lang="en-US" dirty="0" err="1" smtClean="0"/>
              <a:t>Alkylating</a:t>
            </a:r>
            <a:r>
              <a:rPr lang="en-US" dirty="0" smtClean="0"/>
              <a:t> agent.</a:t>
            </a:r>
          </a:p>
          <a:p>
            <a:pPr>
              <a:buNone/>
            </a:pPr>
            <a:r>
              <a:rPr lang="en-US" dirty="0" smtClean="0"/>
              <a:t>    -</a:t>
            </a:r>
            <a:r>
              <a:rPr lang="en-US" dirty="0" err="1" smtClean="0"/>
              <a:t>Immuno</a:t>
            </a:r>
            <a:r>
              <a:rPr lang="en-US" dirty="0" smtClean="0"/>
              <a:t> or targeted therapy</a:t>
            </a:r>
          </a:p>
          <a:p>
            <a:pPr>
              <a:buNone/>
            </a:pPr>
            <a:r>
              <a:rPr lang="en-US" dirty="0" smtClean="0"/>
              <a:t>5.Renal failure</a:t>
            </a:r>
          </a:p>
          <a:p>
            <a:pPr>
              <a:buNone/>
            </a:pPr>
            <a:r>
              <a:rPr lang="en-US" dirty="0" smtClean="0"/>
              <a:t>6.Prior CVD</a:t>
            </a:r>
          </a:p>
          <a:p>
            <a:pPr>
              <a:buNone/>
            </a:pP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914400"/>
            <a:ext cx="7239000" cy="5541336"/>
          </a:xfrm>
        </p:spPr>
        <p:txBody>
          <a:bodyPr/>
          <a:lstStyle/>
          <a:p>
            <a:r>
              <a:rPr lang="en-US" dirty="0" err="1" smtClean="0"/>
              <a:t>Dexrazoxane</a:t>
            </a:r>
            <a:r>
              <a:rPr lang="en-US" dirty="0" smtClean="0"/>
              <a:t> is an FDA approved Drug that is found to be effective in preventing </a:t>
            </a:r>
            <a:r>
              <a:rPr lang="en-US" dirty="0" err="1" smtClean="0"/>
              <a:t>Anthracycline</a:t>
            </a:r>
            <a:r>
              <a:rPr lang="en-US" dirty="0" smtClean="0"/>
              <a:t> </a:t>
            </a:r>
            <a:r>
              <a:rPr lang="en-US" dirty="0" err="1" smtClean="0"/>
              <a:t>cardiotoxicity</a:t>
            </a:r>
            <a:r>
              <a:rPr lang="en-US" dirty="0" smtClean="0"/>
              <a:t>. </a:t>
            </a:r>
          </a:p>
          <a:p>
            <a:endParaRPr lang="en-US" dirty="0" smtClean="0"/>
          </a:p>
          <a:p>
            <a:pPr>
              <a:buNone/>
            </a:pPr>
            <a:endParaRPr lang="en-US" dirty="0"/>
          </a:p>
        </p:txBody>
      </p:sp>
      <p:pic>
        <p:nvPicPr>
          <p:cNvPr id="6" name="Picture 5" descr="f5dd319a-6426-47fd-9cce-5d6161748cdc_DEXRAZ_INJ_500mg_VIAL-1-Almaject-WEB.jpeg"/>
          <p:cNvPicPr>
            <a:picLocks noChangeAspect="1"/>
          </p:cNvPicPr>
          <p:nvPr/>
        </p:nvPicPr>
        <p:blipFill>
          <a:blip r:embed="rId2" cstate="print"/>
          <a:srcRect l="20238" t="9375" r="19049" b="9375"/>
          <a:stretch>
            <a:fillRect/>
          </a:stretch>
        </p:blipFill>
        <p:spPr>
          <a:xfrm>
            <a:off x="7620000" y="2286000"/>
            <a:ext cx="1777365" cy="29718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7239000" cy="5922336"/>
          </a:xfrm>
        </p:spPr>
        <p:txBody>
          <a:bodyPr/>
          <a:lstStyle/>
          <a:p>
            <a:pPr>
              <a:buNone/>
            </a:pPr>
            <a:r>
              <a:rPr lang="en-US" dirty="0" smtClean="0"/>
              <a:t>  </a:t>
            </a:r>
            <a:r>
              <a:rPr lang="en-US" b="1" dirty="0" smtClean="0"/>
              <a:t>Immunotherapy and Targeted therapy induced cardio toxicity.</a:t>
            </a:r>
          </a:p>
          <a:p>
            <a:pPr>
              <a:buNone/>
            </a:pPr>
            <a:endParaRPr lang="en-US" b="1" dirty="0" smtClean="0"/>
          </a:p>
          <a:p>
            <a:pPr>
              <a:buNone/>
            </a:pPr>
            <a:r>
              <a:rPr lang="en-US" b="1" u="sng" dirty="0" smtClean="0"/>
              <a:t>1.ErbB2/HER2 </a:t>
            </a:r>
            <a:r>
              <a:rPr lang="en-US" b="1" u="sng" dirty="0" err="1" smtClean="0"/>
              <a:t>neu</a:t>
            </a:r>
            <a:r>
              <a:rPr lang="en-US" b="1" u="sng" dirty="0" smtClean="0"/>
              <a:t> Blocker </a:t>
            </a:r>
          </a:p>
          <a:p>
            <a:pPr>
              <a:buNone/>
            </a:pPr>
            <a:endParaRPr lang="en-US" b="1" dirty="0" smtClean="0"/>
          </a:p>
          <a:p>
            <a:pPr>
              <a:buNone/>
            </a:pPr>
            <a:r>
              <a:rPr lang="en-US" dirty="0" smtClean="0"/>
              <a:t>  </a:t>
            </a:r>
            <a:r>
              <a:rPr lang="en-US" b="1" dirty="0" smtClean="0"/>
              <a:t> </a:t>
            </a:r>
            <a:r>
              <a:rPr lang="en-US" dirty="0" err="1" smtClean="0"/>
              <a:t>Trastuzumab</a:t>
            </a:r>
            <a:endParaRPr lang="en-US" dirty="0" smtClean="0"/>
          </a:p>
          <a:p>
            <a:pPr>
              <a:buNone/>
            </a:pPr>
            <a:r>
              <a:rPr lang="en-US" b="1" dirty="0" smtClean="0"/>
              <a:t>   </a:t>
            </a:r>
            <a:r>
              <a:rPr lang="en-US" dirty="0" err="1" smtClean="0"/>
              <a:t>Pertuzumab</a:t>
            </a:r>
            <a:endParaRPr lang="en-US" dirty="0" smtClean="0"/>
          </a:p>
          <a:p>
            <a:pPr>
              <a:buNone/>
            </a:pPr>
            <a:endParaRPr lang="en-US" dirty="0"/>
          </a:p>
          <a:p>
            <a:pPr>
              <a:buNone/>
            </a:pPr>
            <a:r>
              <a:rPr lang="en-US" dirty="0" smtClean="0"/>
              <a:t>Anti </a:t>
            </a:r>
            <a:r>
              <a:rPr lang="en-US" dirty="0" err="1" smtClean="0"/>
              <a:t>tumour</a:t>
            </a:r>
            <a:r>
              <a:rPr lang="en-US" dirty="0" smtClean="0"/>
              <a:t> effect is by blocking HER2 cleavage ,resulting in Anti body dependent cell mediated </a:t>
            </a:r>
            <a:r>
              <a:rPr lang="en-US" dirty="0" err="1" smtClean="0"/>
              <a:t>cytotoxicity</a:t>
            </a:r>
            <a:endParaRPr lang="en-US"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7239000" cy="5693736"/>
          </a:xfrm>
        </p:spPr>
        <p:txBody>
          <a:bodyPr/>
          <a:lstStyle/>
          <a:p>
            <a:pPr>
              <a:buNone/>
            </a:pPr>
            <a:r>
              <a:rPr lang="en-US" dirty="0" smtClean="0"/>
              <a:t>Determinants of </a:t>
            </a:r>
            <a:r>
              <a:rPr lang="en-US" dirty="0" err="1" smtClean="0"/>
              <a:t>cardiotoxicity</a:t>
            </a:r>
            <a:endParaRPr lang="en-US" dirty="0" smtClean="0"/>
          </a:p>
          <a:p>
            <a:pPr>
              <a:buNone/>
            </a:pPr>
            <a:r>
              <a:rPr lang="en-US" dirty="0" smtClean="0"/>
              <a:t> 1.Concomitant /prior use of </a:t>
            </a:r>
            <a:r>
              <a:rPr lang="en-US" dirty="0" err="1" smtClean="0"/>
              <a:t>Anthracycline</a:t>
            </a:r>
            <a:endParaRPr lang="en-US" dirty="0" smtClean="0"/>
          </a:p>
          <a:p>
            <a:pPr>
              <a:buNone/>
            </a:pPr>
            <a:r>
              <a:rPr lang="en-US" dirty="0" smtClean="0"/>
              <a:t> 2.Chest Radiation </a:t>
            </a:r>
          </a:p>
          <a:p>
            <a:pPr>
              <a:buNone/>
            </a:pPr>
            <a:r>
              <a:rPr lang="en-US" dirty="0" smtClean="0"/>
              <a:t> 3. Older age</a:t>
            </a:r>
          </a:p>
          <a:p>
            <a:pPr>
              <a:buNone/>
            </a:pPr>
            <a:r>
              <a:rPr lang="en-US" dirty="0" smtClean="0"/>
              <a:t> 4.preexisting CVD</a:t>
            </a:r>
          </a:p>
          <a:p>
            <a:pPr>
              <a:buNone/>
            </a:pPr>
            <a:endParaRPr lang="en-US" dirty="0" smtClean="0"/>
          </a:p>
          <a:p>
            <a:pPr>
              <a:buNone/>
            </a:pPr>
            <a:r>
              <a:rPr lang="en-US" dirty="0" smtClean="0"/>
              <a:t>Mechanism of cardio toxicity</a:t>
            </a:r>
          </a:p>
          <a:p>
            <a:pPr>
              <a:buNone/>
            </a:pPr>
            <a:r>
              <a:rPr lang="en-US" dirty="0" smtClean="0"/>
              <a:t>   Structural and functional changes in contractile proteins and </a:t>
            </a:r>
            <a:r>
              <a:rPr lang="en-US" dirty="0" err="1" smtClean="0"/>
              <a:t>mitochondria,but</a:t>
            </a:r>
            <a:r>
              <a:rPr lang="en-US" dirty="0" smtClean="0"/>
              <a:t> rarely lead to cell death      ? Potential reversibility(this has been recently challenged)</a:t>
            </a:r>
            <a:endParaRPr lang="en-US" dirty="0"/>
          </a:p>
        </p:txBody>
      </p:sp>
      <p:sp>
        <p:nvSpPr>
          <p:cNvPr id="4" name="Right Arrow 3"/>
          <p:cNvSpPr/>
          <p:nvPr/>
        </p:nvSpPr>
        <p:spPr>
          <a:xfrm flipV="1">
            <a:off x="4495800" y="5105401"/>
            <a:ext cx="4572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7239000" cy="5617536"/>
          </a:xfrm>
        </p:spPr>
        <p:txBody>
          <a:bodyPr>
            <a:normAutofit/>
          </a:bodyPr>
          <a:lstStyle/>
          <a:p>
            <a:r>
              <a:rPr lang="en-US" dirty="0" smtClean="0"/>
              <a:t>HERA trial</a:t>
            </a:r>
          </a:p>
          <a:p>
            <a:pPr>
              <a:buNone/>
            </a:pPr>
            <a:r>
              <a:rPr lang="en-US" dirty="0" smtClean="0"/>
              <a:t>      20- 30% of patients did not demonstrate LVEF recovery.</a:t>
            </a:r>
          </a:p>
          <a:p>
            <a:pPr>
              <a:buNone/>
            </a:pPr>
            <a:endParaRPr lang="en-US" dirty="0" smtClean="0"/>
          </a:p>
          <a:p>
            <a:r>
              <a:rPr lang="en-US" dirty="0" smtClean="0"/>
              <a:t> Molecular Mechanism of </a:t>
            </a:r>
            <a:r>
              <a:rPr lang="en-US" dirty="0" err="1" smtClean="0"/>
              <a:t>cardiotoxicity</a:t>
            </a:r>
            <a:endParaRPr lang="en-US" dirty="0" smtClean="0"/>
          </a:p>
          <a:p>
            <a:pPr>
              <a:buNone/>
            </a:pPr>
            <a:r>
              <a:rPr lang="en-US" dirty="0" smtClean="0"/>
              <a:t>     the role of NRG/</a:t>
            </a:r>
            <a:r>
              <a:rPr lang="en-US" dirty="0" err="1" smtClean="0"/>
              <a:t>ErbB</a:t>
            </a:r>
            <a:r>
              <a:rPr lang="en-US" dirty="0" smtClean="0"/>
              <a:t> system.</a:t>
            </a:r>
          </a:p>
          <a:p>
            <a:pPr>
              <a:buNone/>
            </a:pPr>
            <a:endParaRPr lang="en-US" dirty="0" smtClean="0"/>
          </a:p>
          <a:p>
            <a:pPr>
              <a:buNone/>
            </a:pPr>
            <a:r>
              <a:rPr lang="en-US" dirty="0" smtClean="0"/>
              <a:t>    NRG/</a:t>
            </a:r>
            <a:r>
              <a:rPr lang="en-US" dirty="0" err="1" smtClean="0"/>
              <a:t>ErbB</a:t>
            </a:r>
            <a:r>
              <a:rPr lang="en-US" dirty="0" smtClean="0"/>
              <a:t> system act as </a:t>
            </a:r>
            <a:r>
              <a:rPr lang="en-US" dirty="0" err="1" smtClean="0"/>
              <a:t>paracrine</a:t>
            </a:r>
            <a:r>
              <a:rPr lang="en-US" dirty="0" smtClean="0"/>
              <a:t> and </a:t>
            </a:r>
            <a:r>
              <a:rPr lang="en-US" dirty="0" err="1" smtClean="0"/>
              <a:t>juxtacrine</a:t>
            </a:r>
            <a:r>
              <a:rPr lang="en-US" dirty="0" smtClean="0"/>
              <a:t> system between </a:t>
            </a:r>
            <a:r>
              <a:rPr lang="en-US" dirty="0" err="1" smtClean="0"/>
              <a:t>cardiomyocytes</a:t>
            </a:r>
            <a:r>
              <a:rPr lang="en-US" dirty="0" smtClean="0"/>
              <a:t> and micro vascular endothelial cells.</a:t>
            </a:r>
          </a:p>
          <a:p>
            <a:pPr>
              <a:buNone/>
            </a:pPr>
            <a:r>
              <a:rPr lang="en-US" dirty="0" smtClean="0"/>
              <a:t>  NRG1             ErbB2 and ErbB4         PI3K/</a:t>
            </a:r>
            <a:r>
              <a:rPr lang="en-US" dirty="0" err="1" smtClean="0"/>
              <a:t>Akt</a:t>
            </a:r>
            <a:endParaRPr lang="en-US" dirty="0" smtClean="0"/>
          </a:p>
          <a:p>
            <a:pPr>
              <a:buNone/>
            </a:pPr>
            <a:r>
              <a:rPr lang="en-US" dirty="0" smtClean="0"/>
              <a:t>       </a:t>
            </a:r>
            <a:r>
              <a:rPr lang="en-US" dirty="0" err="1" smtClean="0"/>
              <a:t>phosphorylation</a:t>
            </a:r>
            <a:r>
              <a:rPr lang="en-US" dirty="0" smtClean="0"/>
              <a:t>                          NOS</a:t>
            </a:r>
            <a:endParaRPr lang="en-US" dirty="0"/>
          </a:p>
        </p:txBody>
      </p:sp>
      <p:sp>
        <p:nvSpPr>
          <p:cNvPr id="4" name="Right Arrow 3"/>
          <p:cNvSpPr/>
          <p:nvPr/>
        </p:nvSpPr>
        <p:spPr>
          <a:xfrm>
            <a:off x="1752600" y="5562600"/>
            <a:ext cx="9906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2133600" y="5638800"/>
            <a:ext cx="1524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5257800" y="5562600"/>
            <a:ext cx="7620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7239000" cy="5617536"/>
          </a:xfrm>
        </p:spPr>
        <p:txBody>
          <a:bodyPr/>
          <a:lstStyle/>
          <a:p>
            <a:r>
              <a:rPr lang="en-US" dirty="0" err="1" smtClean="0"/>
              <a:t>Pertuzumab</a:t>
            </a:r>
            <a:r>
              <a:rPr lang="en-US" dirty="0" smtClean="0"/>
              <a:t> with </a:t>
            </a:r>
            <a:r>
              <a:rPr lang="en-US" dirty="0" err="1" smtClean="0"/>
              <a:t>Trastuzumab</a:t>
            </a:r>
            <a:r>
              <a:rPr lang="en-US" dirty="0" smtClean="0"/>
              <a:t> </a:t>
            </a:r>
          </a:p>
          <a:p>
            <a:pPr>
              <a:buNone/>
            </a:pPr>
            <a:r>
              <a:rPr lang="en-US" dirty="0" smtClean="0"/>
              <a:t>        Used in </a:t>
            </a:r>
            <a:r>
              <a:rPr lang="en-US" dirty="0" err="1" smtClean="0"/>
              <a:t>metastaic</a:t>
            </a:r>
            <a:r>
              <a:rPr lang="en-US" dirty="0" smtClean="0"/>
              <a:t> HER2 positive </a:t>
            </a:r>
            <a:r>
              <a:rPr lang="en-US" dirty="0" err="1" smtClean="0"/>
              <a:t>ca.breast</a:t>
            </a:r>
            <a:r>
              <a:rPr lang="en-US" dirty="0" smtClean="0"/>
              <a:t>.</a:t>
            </a:r>
          </a:p>
          <a:p>
            <a:pPr>
              <a:buNone/>
            </a:pPr>
            <a:r>
              <a:rPr lang="en-US" dirty="0" smtClean="0"/>
              <a:t>    Phase III trial has not shown any  significant </a:t>
            </a:r>
            <a:r>
              <a:rPr lang="en-US" dirty="0" err="1" smtClean="0"/>
              <a:t>cardiotoxicity</a:t>
            </a:r>
            <a:r>
              <a:rPr lang="en-US" dirty="0" smtClean="0"/>
              <a:t> .</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7239000" cy="5617536"/>
          </a:xfrm>
        </p:spPr>
        <p:txBody>
          <a:bodyPr/>
          <a:lstStyle/>
          <a:p>
            <a:pPr>
              <a:buNone/>
            </a:pPr>
            <a:r>
              <a:rPr lang="en-US" b="1" u="sng" dirty="0" smtClean="0"/>
              <a:t>2.Tyrosine </a:t>
            </a:r>
            <a:r>
              <a:rPr lang="en-US" b="1" u="sng" dirty="0" err="1" smtClean="0"/>
              <a:t>Kinase</a:t>
            </a:r>
            <a:r>
              <a:rPr lang="en-US" b="1" u="sng" dirty="0" smtClean="0"/>
              <a:t> and Monoclonal Antibodies induced  </a:t>
            </a:r>
            <a:r>
              <a:rPr lang="en-US" b="1" u="sng" dirty="0" err="1" smtClean="0"/>
              <a:t>cardiotoxicity</a:t>
            </a:r>
            <a:endParaRPr lang="en-US" b="1" u="sng" dirty="0" smtClean="0"/>
          </a:p>
          <a:p>
            <a:pPr>
              <a:buNone/>
            </a:pPr>
            <a:endParaRPr lang="en-US" b="1" u="sng" dirty="0" smtClean="0"/>
          </a:p>
          <a:p>
            <a:r>
              <a:rPr lang="en-US" dirty="0" smtClean="0"/>
              <a:t>Tyrosine </a:t>
            </a:r>
            <a:r>
              <a:rPr lang="en-US" dirty="0" err="1" smtClean="0"/>
              <a:t>kinase</a:t>
            </a:r>
            <a:r>
              <a:rPr lang="en-US" dirty="0" smtClean="0"/>
              <a:t> (TK) is constitutively over expressed certain cancers and </a:t>
            </a:r>
            <a:r>
              <a:rPr lang="en-US" dirty="0" err="1" smtClean="0"/>
              <a:t>Leukaemias</a:t>
            </a:r>
            <a:r>
              <a:rPr lang="en-US" dirty="0" smtClean="0"/>
              <a:t>.</a:t>
            </a:r>
          </a:p>
          <a:p>
            <a:r>
              <a:rPr lang="en-US" dirty="0" smtClean="0"/>
              <a:t>Which lead to proliferation of cancerous </a:t>
            </a:r>
            <a:r>
              <a:rPr lang="en-US" dirty="0" err="1" smtClean="0"/>
              <a:t>clonal</a:t>
            </a:r>
            <a:r>
              <a:rPr lang="en-US" dirty="0" smtClean="0"/>
              <a:t> cells or prevents their apoptosis. </a:t>
            </a:r>
          </a:p>
          <a:p>
            <a:pPr>
              <a:buNone/>
            </a:pPr>
            <a:r>
              <a:rPr lang="en-US" dirty="0" smtClean="0"/>
              <a:t> </a:t>
            </a:r>
          </a:p>
          <a:p>
            <a:pPr>
              <a:buNone/>
            </a:pPr>
            <a:endParaRPr lang="en-US" b="1" u="sng" dirty="0" smtClean="0"/>
          </a:p>
          <a:p>
            <a:pPr>
              <a:buNone/>
            </a:pPr>
            <a:endParaRPr lang="en-US" b="1" u="sng"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7239000" cy="5769936"/>
          </a:xfrm>
        </p:spPr>
        <p:txBody>
          <a:bodyPr/>
          <a:lstStyle/>
          <a:p>
            <a:r>
              <a:rPr lang="en-US" u="sng" dirty="0" smtClean="0"/>
              <a:t>VEGF signaling inhibitors</a:t>
            </a:r>
          </a:p>
          <a:p>
            <a:pPr>
              <a:buNone/>
            </a:pPr>
            <a:r>
              <a:rPr lang="en-US" dirty="0" smtClean="0"/>
              <a:t> Used in-Renal cell ca</a:t>
            </a:r>
          </a:p>
          <a:p>
            <a:pPr>
              <a:buNone/>
            </a:pPr>
            <a:r>
              <a:rPr lang="en-US" dirty="0" smtClean="0"/>
              <a:t>            -GIST</a:t>
            </a:r>
          </a:p>
          <a:p>
            <a:pPr>
              <a:buNone/>
            </a:pPr>
            <a:r>
              <a:rPr lang="en-US" dirty="0" smtClean="0"/>
              <a:t>             -HCC</a:t>
            </a:r>
          </a:p>
          <a:p>
            <a:pPr>
              <a:buNone/>
            </a:pPr>
            <a:r>
              <a:rPr lang="en-US" dirty="0" smtClean="0"/>
              <a:t>             -Colon cancer </a:t>
            </a:r>
          </a:p>
          <a:p>
            <a:pPr>
              <a:buNone/>
            </a:pPr>
            <a:r>
              <a:rPr lang="en-US" dirty="0" smtClean="0"/>
              <a:t> </a:t>
            </a:r>
            <a:r>
              <a:rPr lang="en-US" b="1" dirty="0" err="1" smtClean="0"/>
              <a:t>Bevacizumab</a:t>
            </a:r>
            <a:r>
              <a:rPr lang="en-US" dirty="0" smtClean="0"/>
              <a:t>- </a:t>
            </a:r>
            <a:r>
              <a:rPr lang="en-US" dirty="0" err="1" smtClean="0"/>
              <a:t>Humanised</a:t>
            </a:r>
            <a:r>
              <a:rPr lang="en-US" dirty="0" smtClean="0"/>
              <a:t> recombinant Anti VEGF MAB.</a:t>
            </a:r>
          </a:p>
          <a:p>
            <a:pPr>
              <a:buNone/>
            </a:pPr>
            <a:endParaRPr lang="en-US" dirty="0" smtClean="0"/>
          </a:p>
          <a:p>
            <a:pPr>
              <a:buNone/>
            </a:pPr>
            <a:r>
              <a:rPr lang="en-US" dirty="0" smtClean="0"/>
              <a:t> Adverse Events-    1.Systemic HTN</a:t>
            </a:r>
          </a:p>
          <a:p>
            <a:pPr>
              <a:buNone/>
            </a:pPr>
            <a:r>
              <a:rPr lang="en-US" dirty="0" smtClean="0"/>
              <a:t>                            2.Heart failure</a:t>
            </a:r>
          </a:p>
          <a:p>
            <a:pPr>
              <a:buNone/>
            </a:pPr>
            <a:r>
              <a:rPr lang="en-US" dirty="0" smtClean="0"/>
              <a:t>                            3.Arterial </a:t>
            </a:r>
            <a:r>
              <a:rPr lang="en-US" dirty="0" err="1" smtClean="0"/>
              <a:t>Thromboembolic</a:t>
            </a:r>
            <a:r>
              <a:rPr lang="en-US" dirty="0" smtClean="0"/>
              <a:t> events </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7239000" cy="6150936"/>
          </a:xfrm>
        </p:spPr>
        <p:txBody>
          <a:bodyPr/>
          <a:lstStyle/>
          <a:p>
            <a:r>
              <a:rPr lang="en-US" u="sng" dirty="0" smtClean="0"/>
              <a:t>Small molecule/Multiple TKIs </a:t>
            </a:r>
          </a:p>
          <a:p>
            <a:pPr>
              <a:buNone/>
            </a:pPr>
            <a:r>
              <a:rPr lang="en-US" dirty="0" smtClean="0"/>
              <a:t>          </a:t>
            </a:r>
            <a:r>
              <a:rPr lang="en-US" b="1" dirty="0" err="1" smtClean="0"/>
              <a:t>Sunitinib</a:t>
            </a:r>
            <a:endParaRPr lang="en-US" b="1" dirty="0" smtClean="0"/>
          </a:p>
          <a:p>
            <a:pPr>
              <a:buNone/>
            </a:pPr>
            <a:r>
              <a:rPr lang="en-US" dirty="0" smtClean="0"/>
              <a:t>          </a:t>
            </a:r>
            <a:r>
              <a:rPr lang="en-US" dirty="0" err="1" smtClean="0"/>
              <a:t>Sorafenib</a:t>
            </a:r>
            <a:endParaRPr lang="en-US" dirty="0" smtClean="0"/>
          </a:p>
          <a:p>
            <a:pPr>
              <a:buNone/>
            </a:pPr>
            <a:r>
              <a:rPr lang="en-US" dirty="0" smtClean="0"/>
              <a:t>          </a:t>
            </a:r>
            <a:r>
              <a:rPr lang="en-US" dirty="0" err="1" smtClean="0"/>
              <a:t>Axitinib</a:t>
            </a:r>
            <a:endParaRPr lang="en-US" dirty="0" smtClean="0"/>
          </a:p>
          <a:p>
            <a:pPr>
              <a:buNone/>
            </a:pPr>
            <a:r>
              <a:rPr lang="en-US" dirty="0" smtClean="0"/>
              <a:t>          </a:t>
            </a:r>
            <a:r>
              <a:rPr lang="en-US" dirty="0" err="1" smtClean="0"/>
              <a:t>Pazopanib</a:t>
            </a:r>
            <a:endParaRPr lang="en-US" dirty="0" smtClean="0"/>
          </a:p>
          <a:p>
            <a:pPr>
              <a:buNone/>
            </a:pPr>
            <a:r>
              <a:rPr lang="en-US" dirty="0" smtClean="0"/>
              <a:t>          </a:t>
            </a:r>
            <a:r>
              <a:rPr lang="en-US" dirty="0" err="1" smtClean="0"/>
              <a:t>Vandetanib</a:t>
            </a:r>
            <a:endParaRPr lang="en-US" dirty="0" smtClean="0"/>
          </a:p>
          <a:p>
            <a:pPr>
              <a:buNone/>
            </a:pPr>
            <a:endParaRPr lang="en-US" dirty="0" smtClean="0"/>
          </a:p>
          <a:p>
            <a:pPr>
              <a:buNone/>
            </a:pPr>
            <a:r>
              <a:rPr lang="en-US" dirty="0" smtClean="0"/>
              <a:t>These inhibit multiple Tyrosine </a:t>
            </a:r>
            <a:r>
              <a:rPr lang="en-US" dirty="0" err="1" smtClean="0"/>
              <a:t>kinases,including</a:t>
            </a:r>
            <a:r>
              <a:rPr lang="en-US" dirty="0" smtClean="0"/>
              <a:t> VEGFR signaling</a:t>
            </a:r>
          </a:p>
          <a:p>
            <a:pPr>
              <a:buNone/>
            </a:pPr>
            <a:endParaRPr lang="en-US" dirty="0" smtClean="0"/>
          </a:p>
          <a:p>
            <a:pPr>
              <a:buNone/>
            </a:pPr>
            <a:r>
              <a:rPr lang="en-US" dirty="0" smtClean="0"/>
              <a:t>  </a:t>
            </a:r>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7239000" cy="5867400"/>
          </a:xfrm>
        </p:spPr>
        <p:txBody>
          <a:bodyPr/>
          <a:lstStyle/>
          <a:p>
            <a:r>
              <a:rPr lang="en-US" dirty="0" err="1" smtClean="0"/>
              <a:t>Sunitinib</a:t>
            </a:r>
            <a:r>
              <a:rPr lang="en-US" dirty="0" smtClean="0"/>
              <a:t> As Prototype.</a:t>
            </a:r>
          </a:p>
          <a:p>
            <a:pPr>
              <a:buNone/>
            </a:pPr>
            <a:r>
              <a:rPr lang="en-US" dirty="0" smtClean="0"/>
              <a:t>      Adverse effects As per large clinical trials</a:t>
            </a:r>
          </a:p>
          <a:p>
            <a:pPr>
              <a:buNone/>
            </a:pPr>
            <a:r>
              <a:rPr lang="en-US" dirty="0" smtClean="0"/>
              <a:t>         HTN  -      5-47%</a:t>
            </a:r>
          </a:p>
          <a:p>
            <a:pPr>
              <a:buNone/>
            </a:pPr>
            <a:r>
              <a:rPr lang="en-US" dirty="0" smtClean="0"/>
              <a:t>         Decline in LVEF -    10%</a:t>
            </a:r>
          </a:p>
          <a:p>
            <a:pPr>
              <a:buNone/>
            </a:pPr>
            <a:endParaRPr lang="en-US" dirty="0" smtClean="0"/>
          </a:p>
          <a:p>
            <a:pPr>
              <a:buNone/>
            </a:pPr>
            <a:r>
              <a:rPr lang="en-US" dirty="0" smtClean="0"/>
              <a:t>LVEF decline is reversible and well responds to HF therapies</a:t>
            </a:r>
          </a:p>
          <a:p>
            <a:pPr>
              <a:buNone/>
            </a:pPr>
            <a:endParaRPr lang="en-US" dirty="0" smtClean="0"/>
          </a:p>
          <a:p>
            <a:pPr>
              <a:buNone/>
            </a:pPr>
            <a:endParaRPr lang="en-US" dirty="0" smtClean="0"/>
          </a:p>
          <a:p>
            <a:pPr>
              <a:buNone/>
            </a:pPr>
            <a:endParaRPr lang="en-US" dirty="0" smtClean="0"/>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239000" cy="838200"/>
          </a:xfrm>
        </p:spPr>
        <p:txBody>
          <a:bodyPr/>
          <a:lstStyle/>
          <a:p>
            <a:r>
              <a:rPr lang="en-US" dirty="0" smtClean="0"/>
              <a:t>Topics to  cover</a:t>
            </a:r>
            <a:endParaRPr lang="en-US" dirty="0"/>
          </a:p>
        </p:txBody>
      </p:sp>
      <p:sp>
        <p:nvSpPr>
          <p:cNvPr id="3" name="Content Placeholder 2"/>
          <p:cNvSpPr>
            <a:spLocks noGrp="1"/>
          </p:cNvSpPr>
          <p:nvPr>
            <p:ph idx="1"/>
          </p:nvPr>
        </p:nvSpPr>
        <p:spPr>
          <a:xfrm>
            <a:off x="457200" y="1219200"/>
            <a:ext cx="7239000" cy="5236536"/>
          </a:xfrm>
        </p:spPr>
        <p:txBody>
          <a:bodyPr/>
          <a:lstStyle/>
          <a:p>
            <a:r>
              <a:rPr lang="en-US" dirty="0" smtClean="0"/>
              <a:t>1.Field of Cardio-oncology and its scopes.</a:t>
            </a:r>
          </a:p>
          <a:p>
            <a:r>
              <a:rPr lang="en-US" dirty="0" smtClean="0"/>
              <a:t>2.Anticancer drugs of cardiovascular significance</a:t>
            </a:r>
          </a:p>
          <a:p>
            <a:r>
              <a:rPr lang="en-US" dirty="0" smtClean="0"/>
              <a:t>3.Cardiotoxicity of Anticancer therapy.</a:t>
            </a:r>
          </a:p>
          <a:p>
            <a:r>
              <a:rPr lang="en-US" dirty="0" smtClean="0"/>
              <a:t>4.Approach to a cancer patient –cardiologists perspective</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7239000" cy="5846136"/>
          </a:xfrm>
        </p:spPr>
        <p:txBody>
          <a:bodyPr/>
          <a:lstStyle/>
          <a:p>
            <a:r>
              <a:rPr lang="en-US" u="sng" dirty="0" smtClean="0"/>
              <a:t>BCR-ABL targeted therapy.</a:t>
            </a:r>
          </a:p>
          <a:p>
            <a:pPr>
              <a:buNone/>
            </a:pPr>
            <a:r>
              <a:rPr lang="en-US" dirty="0" smtClean="0"/>
              <a:t>  </a:t>
            </a:r>
          </a:p>
          <a:p>
            <a:pPr>
              <a:buNone/>
            </a:pPr>
            <a:r>
              <a:rPr lang="en-US" dirty="0" smtClean="0"/>
              <a:t> </a:t>
            </a:r>
            <a:r>
              <a:rPr lang="en-US" dirty="0" err="1" smtClean="0"/>
              <a:t>Imatinib</a:t>
            </a:r>
            <a:endParaRPr lang="en-US" dirty="0" smtClean="0"/>
          </a:p>
          <a:p>
            <a:pPr>
              <a:buNone/>
            </a:pPr>
            <a:r>
              <a:rPr lang="en-US" dirty="0" smtClean="0"/>
              <a:t>   </a:t>
            </a:r>
            <a:r>
              <a:rPr lang="en-US" dirty="0" err="1" smtClean="0"/>
              <a:t>Ist</a:t>
            </a:r>
            <a:r>
              <a:rPr lang="en-US" dirty="0" smtClean="0"/>
              <a:t> gen.TKI</a:t>
            </a:r>
          </a:p>
          <a:p>
            <a:pPr>
              <a:buNone/>
            </a:pPr>
            <a:r>
              <a:rPr lang="en-US" dirty="0" smtClean="0"/>
              <a:t>   Very low incidence of HF.</a:t>
            </a:r>
          </a:p>
          <a:p>
            <a:pPr>
              <a:buNone/>
            </a:pPr>
            <a:endParaRPr lang="en-US" dirty="0" smtClean="0"/>
          </a:p>
          <a:p>
            <a:pPr>
              <a:buNone/>
            </a:pPr>
            <a:r>
              <a:rPr lang="en-US" dirty="0" smtClean="0"/>
              <a:t> </a:t>
            </a:r>
            <a:r>
              <a:rPr lang="en-US" dirty="0" err="1" smtClean="0"/>
              <a:t>Dasatinib</a:t>
            </a:r>
            <a:endParaRPr lang="en-US" dirty="0" smtClean="0"/>
          </a:p>
          <a:p>
            <a:pPr>
              <a:buNone/>
            </a:pPr>
            <a:r>
              <a:rPr lang="en-US" dirty="0" smtClean="0"/>
              <a:t>  Significant Pulmonary hypertension</a:t>
            </a:r>
          </a:p>
          <a:p>
            <a:pPr>
              <a:buNone/>
            </a:pPr>
            <a:r>
              <a:rPr lang="en-US" dirty="0" smtClean="0"/>
              <a:t>  Often reversible with cessation of drug</a:t>
            </a:r>
          </a:p>
          <a:p>
            <a:pPr>
              <a:buNone/>
            </a:pPr>
            <a:r>
              <a:rPr lang="en-US" dirty="0" smtClean="0"/>
              <a:t>  FDA recommendation.</a:t>
            </a:r>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7239000" cy="6074736"/>
          </a:xfrm>
        </p:spPr>
        <p:txBody>
          <a:bodyPr/>
          <a:lstStyle/>
          <a:p>
            <a:pPr>
              <a:buNone/>
            </a:pPr>
            <a:r>
              <a:rPr lang="en-US" dirty="0" smtClean="0"/>
              <a:t>  </a:t>
            </a:r>
            <a:r>
              <a:rPr lang="en-US" dirty="0" err="1" smtClean="0"/>
              <a:t>Nilotinib</a:t>
            </a:r>
            <a:r>
              <a:rPr lang="en-US" dirty="0" smtClean="0"/>
              <a:t> </a:t>
            </a:r>
          </a:p>
          <a:p>
            <a:pPr>
              <a:buNone/>
            </a:pPr>
            <a:r>
              <a:rPr lang="en-US" dirty="0" smtClean="0"/>
              <a:t>      POVD(1.3%-6.2%)</a:t>
            </a:r>
          </a:p>
          <a:p>
            <a:pPr>
              <a:buNone/>
            </a:pPr>
            <a:r>
              <a:rPr lang="en-US" dirty="0" smtClean="0"/>
              <a:t>      Ischemic heart </a:t>
            </a:r>
            <a:r>
              <a:rPr lang="en-US" dirty="0" err="1" smtClean="0"/>
              <a:t>disase</a:t>
            </a:r>
            <a:endParaRPr lang="en-US" dirty="0" smtClean="0"/>
          </a:p>
          <a:p>
            <a:pPr>
              <a:buNone/>
            </a:pPr>
            <a:r>
              <a:rPr lang="en-US" dirty="0" smtClean="0"/>
              <a:t>      </a:t>
            </a:r>
            <a:r>
              <a:rPr lang="en-US" dirty="0" err="1" smtClean="0"/>
              <a:t>cardiometabolic-Hyperglycaemia</a:t>
            </a:r>
            <a:endParaRPr lang="en-US" dirty="0" smtClean="0"/>
          </a:p>
          <a:p>
            <a:pPr>
              <a:buNone/>
            </a:pPr>
            <a:r>
              <a:rPr lang="en-US" dirty="0" smtClean="0"/>
              <a:t>                                </a:t>
            </a:r>
            <a:r>
              <a:rPr lang="en-US" dirty="0" err="1" smtClean="0"/>
              <a:t>Hyperlipidaemia</a:t>
            </a:r>
            <a:endParaRPr lang="en-US" dirty="0" smtClean="0"/>
          </a:p>
          <a:p>
            <a:pPr>
              <a:buNone/>
            </a:pPr>
            <a:r>
              <a:rPr lang="en-US" dirty="0" smtClean="0"/>
              <a:t>     QT prolongation</a:t>
            </a:r>
          </a:p>
          <a:p>
            <a:pPr>
              <a:buNone/>
            </a:pPr>
            <a:r>
              <a:rPr lang="en-US" dirty="0" smtClean="0"/>
              <a:t>        </a:t>
            </a:r>
          </a:p>
          <a:p>
            <a:pPr>
              <a:buNone/>
            </a:pPr>
            <a:r>
              <a:rPr lang="en-US" dirty="0" smtClean="0"/>
              <a:t>  </a:t>
            </a:r>
            <a:r>
              <a:rPr lang="en-US" dirty="0" err="1" smtClean="0"/>
              <a:t>Ponatinib</a:t>
            </a:r>
            <a:r>
              <a:rPr lang="en-US" dirty="0" smtClean="0"/>
              <a:t>(PACE trial)</a:t>
            </a:r>
          </a:p>
          <a:p>
            <a:pPr>
              <a:buNone/>
            </a:pPr>
            <a:r>
              <a:rPr lang="en-US" dirty="0" smtClean="0"/>
              <a:t>     POVD(4%)</a:t>
            </a:r>
          </a:p>
          <a:p>
            <a:pPr>
              <a:buNone/>
            </a:pPr>
            <a:r>
              <a:rPr lang="en-US" dirty="0" smtClean="0"/>
              <a:t>     Ischemic heart disease</a:t>
            </a:r>
          </a:p>
          <a:p>
            <a:pPr>
              <a:buNone/>
            </a:pPr>
            <a:r>
              <a:rPr lang="en-US" dirty="0" smtClean="0"/>
              <a:t>     Heart failure</a:t>
            </a:r>
            <a:endParaRPr lang="en-US" dirty="0"/>
          </a:p>
        </p:txBody>
      </p:sp>
      <p:pic>
        <p:nvPicPr>
          <p:cNvPr id="5" name="Picture 4" descr="Screenshot_20230223-193033_Chrome.jpg"/>
          <p:cNvPicPr>
            <a:picLocks noChangeAspect="1"/>
          </p:cNvPicPr>
          <p:nvPr/>
        </p:nvPicPr>
        <p:blipFill>
          <a:blip r:embed="rId2"/>
          <a:srcRect t="11111" b="13333"/>
          <a:stretch>
            <a:fillRect/>
          </a:stretch>
        </p:blipFill>
        <p:spPr>
          <a:xfrm>
            <a:off x="6248400" y="0"/>
            <a:ext cx="3165231" cy="51816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7239000" cy="5922336"/>
          </a:xfrm>
        </p:spPr>
        <p:txBody>
          <a:bodyPr/>
          <a:lstStyle/>
          <a:p>
            <a:pPr>
              <a:buNone/>
            </a:pPr>
            <a:r>
              <a:rPr lang="en-US" dirty="0" smtClean="0"/>
              <a:t>   </a:t>
            </a:r>
            <a:r>
              <a:rPr lang="en-US" dirty="0" err="1" smtClean="0"/>
              <a:t>Ibrutinib</a:t>
            </a:r>
            <a:endParaRPr lang="en-US" dirty="0" smtClean="0"/>
          </a:p>
          <a:p>
            <a:pPr>
              <a:buNone/>
            </a:pPr>
            <a:r>
              <a:rPr lang="en-US" dirty="0" smtClean="0"/>
              <a:t>          </a:t>
            </a:r>
            <a:r>
              <a:rPr lang="en-US" dirty="0" err="1" smtClean="0"/>
              <a:t>Brutons</a:t>
            </a:r>
            <a:r>
              <a:rPr lang="en-US" dirty="0" smtClean="0"/>
              <a:t> TKI</a:t>
            </a:r>
          </a:p>
          <a:p>
            <a:pPr>
              <a:buNone/>
            </a:pPr>
            <a:r>
              <a:rPr lang="en-US" dirty="0" smtClean="0"/>
              <a:t>          A/E-    HTN</a:t>
            </a:r>
          </a:p>
          <a:p>
            <a:pPr>
              <a:buNone/>
            </a:pPr>
            <a:r>
              <a:rPr lang="en-US" dirty="0" smtClean="0"/>
              <a:t>                    </a:t>
            </a:r>
            <a:r>
              <a:rPr lang="en-US" dirty="0" err="1" smtClean="0"/>
              <a:t>Arrythmias</a:t>
            </a:r>
            <a:r>
              <a:rPr lang="en-US" dirty="0" smtClean="0"/>
              <a:t>-  SVT,VT</a:t>
            </a:r>
          </a:p>
          <a:p>
            <a:pPr>
              <a:buNone/>
            </a:pP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746760"/>
          </a:xfrm>
        </p:spPr>
        <p:txBody>
          <a:bodyPr>
            <a:normAutofit fontScale="90000"/>
          </a:bodyPr>
          <a:lstStyle/>
          <a:p>
            <a:r>
              <a:rPr lang="en-US" dirty="0" smtClean="0"/>
              <a:t>Cancer </a:t>
            </a:r>
            <a:r>
              <a:rPr lang="en-US" dirty="0" err="1" smtClean="0"/>
              <a:t>Immuno</a:t>
            </a:r>
            <a:r>
              <a:rPr lang="en-US" dirty="0" smtClean="0"/>
              <a:t> therapy and </a:t>
            </a:r>
            <a:r>
              <a:rPr lang="en-US" dirty="0" err="1" smtClean="0"/>
              <a:t>cardiotoxicity</a:t>
            </a:r>
            <a:endParaRPr lang="en-US" dirty="0"/>
          </a:p>
        </p:txBody>
      </p:sp>
      <p:sp>
        <p:nvSpPr>
          <p:cNvPr id="3" name="Content Placeholder 2"/>
          <p:cNvSpPr>
            <a:spLocks noGrp="1"/>
          </p:cNvSpPr>
          <p:nvPr>
            <p:ph idx="1"/>
          </p:nvPr>
        </p:nvSpPr>
        <p:spPr>
          <a:xfrm>
            <a:off x="457200" y="1143000"/>
            <a:ext cx="7239000" cy="5312736"/>
          </a:xfrm>
        </p:spPr>
        <p:txBody>
          <a:bodyPr/>
          <a:lstStyle/>
          <a:p>
            <a:r>
              <a:rPr lang="en-US" dirty="0" smtClean="0"/>
              <a:t>Immune checkpoint inhibitors.</a:t>
            </a:r>
          </a:p>
          <a:p>
            <a:pPr>
              <a:buNone/>
            </a:pPr>
            <a:r>
              <a:rPr lang="en-US" dirty="0" smtClean="0"/>
              <a:t>   </a:t>
            </a:r>
          </a:p>
          <a:p>
            <a:pPr>
              <a:buNone/>
            </a:pPr>
            <a:r>
              <a:rPr lang="en-US" dirty="0" smtClean="0"/>
              <a:t>    CTLA-4</a:t>
            </a:r>
          </a:p>
          <a:p>
            <a:pPr>
              <a:buNone/>
            </a:pPr>
            <a:r>
              <a:rPr lang="en-US" dirty="0" smtClean="0"/>
              <a:t>     PD-1</a:t>
            </a:r>
          </a:p>
          <a:p>
            <a:pPr>
              <a:buNone/>
            </a:pPr>
            <a:r>
              <a:rPr lang="en-US" dirty="0" smtClean="0"/>
              <a:t>     PDL-1 </a:t>
            </a:r>
          </a:p>
          <a:p>
            <a:pPr>
              <a:buNone/>
            </a:pPr>
            <a:r>
              <a:rPr lang="en-US" dirty="0" smtClean="0"/>
              <a:t>  </a:t>
            </a:r>
            <a:endParaRPr lang="en-US" dirty="0"/>
          </a:p>
        </p:txBody>
      </p:sp>
      <p:pic>
        <p:nvPicPr>
          <p:cNvPr id="4" name="Picture 3" descr="20230223_211214.jpg"/>
          <p:cNvPicPr>
            <a:picLocks noChangeAspect="1"/>
          </p:cNvPicPr>
          <p:nvPr/>
        </p:nvPicPr>
        <p:blipFill>
          <a:blip r:embed="rId2" cstate="print"/>
          <a:srcRect l="15000" t="11594" r="15000" b="40580"/>
          <a:stretch>
            <a:fillRect/>
          </a:stretch>
        </p:blipFill>
        <p:spPr>
          <a:xfrm>
            <a:off x="0" y="3810000"/>
            <a:ext cx="8153400" cy="25146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7239000" cy="5769936"/>
          </a:xfrm>
        </p:spPr>
        <p:txBody>
          <a:bodyPr/>
          <a:lstStyle/>
          <a:p>
            <a:r>
              <a:rPr lang="en-US" dirty="0" smtClean="0"/>
              <a:t>Immune check point inhibitor induced </a:t>
            </a:r>
            <a:r>
              <a:rPr lang="en-US" dirty="0" err="1" smtClean="0"/>
              <a:t>Myocarditis</a:t>
            </a:r>
            <a:endParaRPr lang="en-US" dirty="0" smtClean="0"/>
          </a:p>
          <a:p>
            <a:pPr>
              <a:buNone/>
            </a:pPr>
            <a:r>
              <a:rPr lang="en-US" dirty="0" smtClean="0"/>
              <a:t>    - Usually occurs early (35-65 days) </a:t>
            </a:r>
          </a:p>
          <a:p>
            <a:pPr>
              <a:buNone/>
            </a:pPr>
            <a:r>
              <a:rPr lang="en-US" dirty="0" smtClean="0"/>
              <a:t>    -</a:t>
            </a:r>
            <a:r>
              <a:rPr lang="en-US" dirty="0" err="1" smtClean="0"/>
              <a:t>Myositis</a:t>
            </a:r>
            <a:r>
              <a:rPr lang="en-US" dirty="0" smtClean="0"/>
              <a:t> is a common Association.</a:t>
            </a:r>
          </a:p>
          <a:p>
            <a:pPr>
              <a:buNone/>
            </a:pPr>
            <a:r>
              <a:rPr lang="en-US" dirty="0" smtClean="0"/>
              <a:t>    -Late onset </a:t>
            </a:r>
            <a:r>
              <a:rPr lang="en-US" dirty="0" err="1" smtClean="0"/>
              <a:t>Myocarditis</a:t>
            </a:r>
            <a:r>
              <a:rPr lang="en-US" dirty="0" smtClean="0"/>
              <a:t> is also reported.</a:t>
            </a:r>
          </a:p>
          <a:p>
            <a:pPr>
              <a:buNone/>
            </a:pPr>
            <a:endParaRPr lang="en-US" dirty="0" smtClean="0"/>
          </a:p>
          <a:p>
            <a:pPr>
              <a:buNone/>
            </a:pPr>
            <a:r>
              <a:rPr lang="en-US" dirty="0" smtClean="0"/>
              <a:t>     </a:t>
            </a:r>
            <a:r>
              <a:rPr lang="en-US" dirty="0" err="1" smtClean="0"/>
              <a:t>Arrythmias,Pericarditis</a:t>
            </a:r>
            <a:r>
              <a:rPr lang="en-US" dirty="0" smtClean="0"/>
              <a:t> are also reported</a:t>
            </a:r>
          </a:p>
          <a:p>
            <a:pPr>
              <a:buNone/>
            </a:pPr>
            <a:r>
              <a:rPr lang="en-US" dirty="0" smtClean="0"/>
              <a:t>              -?As part of </a:t>
            </a:r>
            <a:r>
              <a:rPr lang="en-US" dirty="0" err="1" smtClean="0"/>
              <a:t>Myocarditis</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7239000" cy="6629400"/>
          </a:xfrm>
        </p:spPr>
        <p:txBody>
          <a:bodyPr>
            <a:normAutofit fontScale="92500" lnSpcReduction="10000"/>
          </a:bodyPr>
          <a:lstStyle/>
          <a:p>
            <a:r>
              <a:rPr lang="en-US" dirty="0" smtClean="0"/>
              <a:t>Additional Cancer Therapies</a:t>
            </a:r>
          </a:p>
          <a:p>
            <a:endParaRPr lang="en-US" dirty="0" smtClean="0"/>
          </a:p>
          <a:p>
            <a:pPr>
              <a:buNone/>
            </a:pPr>
            <a:r>
              <a:rPr lang="en-US" dirty="0" smtClean="0"/>
              <a:t>  </a:t>
            </a:r>
            <a:r>
              <a:rPr lang="en-US" b="1" u="sng" dirty="0" err="1" smtClean="0"/>
              <a:t>Proteosome</a:t>
            </a:r>
            <a:r>
              <a:rPr lang="en-US" b="1" u="sng" dirty="0" smtClean="0"/>
              <a:t> Inhibitors</a:t>
            </a:r>
          </a:p>
          <a:p>
            <a:pPr>
              <a:buNone/>
            </a:pPr>
            <a:r>
              <a:rPr lang="en-US" dirty="0" smtClean="0"/>
              <a:t>        </a:t>
            </a:r>
            <a:r>
              <a:rPr lang="en-US" dirty="0" err="1" smtClean="0"/>
              <a:t>Bortezomib</a:t>
            </a:r>
            <a:endParaRPr lang="en-US" dirty="0" smtClean="0"/>
          </a:p>
          <a:p>
            <a:pPr>
              <a:buNone/>
            </a:pPr>
            <a:r>
              <a:rPr lang="en-US" dirty="0" smtClean="0"/>
              <a:t>        </a:t>
            </a:r>
            <a:r>
              <a:rPr lang="en-US" dirty="0" err="1" smtClean="0"/>
              <a:t>Carfilzomib</a:t>
            </a:r>
            <a:endParaRPr lang="en-US" dirty="0" smtClean="0"/>
          </a:p>
          <a:p>
            <a:pPr>
              <a:buNone/>
            </a:pPr>
            <a:endParaRPr lang="en-US" dirty="0" smtClean="0"/>
          </a:p>
          <a:p>
            <a:pPr>
              <a:buNone/>
            </a:pPr>
            <a:r>
              <a:rPr lang="en-US" dirty="0" smtClean="0"/>
              <a:t>  </a:t>
            </a:r>
            <a:r>
              <a:rPr lang="en-US" b="1" dirty="0" smtClean="0"/>
              <a:t>Adverse effects</a:t>
            </a:r>
          </a:p>
          <a:p>
            <a:pPr>
              <a:buNone/>
            </a:pPr>
            <a:r>
              <a:rPr lang="en-US" dirty="0" smtClean="0"/>
              <a:t>  1.Heart  failure(4.1%)</a:t>
            </a:r>
          </a:p>
          <a:p>
            <a:pPr>
              <a:buNone/>
            </a:pPr>
            <a:r>
              <a:rPr lang="en-US" dirty="0" smtClean="0"/>
              <a:t>  2.Hypertension(12.2%)</a:t>
            </a:r>
          </a:p>
          <a:p>
            <a:pPr>
              <a:buNone/>
            </a:pPr>
            <a:r>
              <a:rPr lang="en-US" dirty="0" smtClean="0"/>
              <a:t>  3.Arrythmias(2.4%)</a:t>
            </a:r>
          </a:p>
          <a:p>
            <a:pPr>
              <a:buNone/>
            </a:pPr>
            <a:r>
              <a:rPr lang="en-US" dirty="0" smtClean="0"/>
              <a:t>  4.Ischemia(1.8%)</a:t>
            </a:r>
          </a:p>
          <a:p>
            <a:pPr>
              <a:buNone/>
            </a:pPr>
            <a:endParaRPr lang="en-US" dirty="0" smtClean="0"/>
          </a:p>
          <a:p>
            <a:r>
              <a:rPr lang="en-US" dirty="0" smtClean="0"/>
              <a:t> Most of the events were for </a:t>
            </a:r>
            <a:r>
              <a:rPr lang="en-US" dirty="0" err="1" smtClean="0"/>
              <a:t>Carfilzomib</a:t>
            </a:r>
            <a:r>
              <a:rPr lang="en-US" dirty="0" smtClean="0"/>
              <a:t>.</a:t>
            </a:r>
          </a:p>
          <a:p>
            <a:pPr>
              <a:buNone/>
            </a:pPr>
            <a:r>
              <a:rPr lang="en-US" dirty="0" smtClean="0"/>
              <a:t> </a:t>
            </a:r>
          </a:p>
          <a:p>
            <a:pPr>
              <a:buNone/>
            </a:pPr>
            <a:endParaRPr lang="en-US" dirty="0" smtClean="0"/>
          </a:p>
          <a:p>
            <a:pPr>
              <a:buNone/>
            </a:pPr>
            <a:r>
              <a:rPr lang="en-US" dirty="0" smtClean="0"/>
              <a:t>     </a:t>
            </a:r>
          </a:p>
          <a:p>
            <a:pPr>
              <a:buNone/>
            </a:pP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7239000" cy="6400800"/>
          </a:xfrm>
        </p:spPr>
        <p:txBody>
          <a:bodyPr/>
          <a:lstStyle/>
          <a:p>
            <a:r>
              <a:rPr lang="en-US" dirty="0" smtClean="0"/>
              <a:t>Predictors Cardio Toxicity</a:t>
            </a:r>
          </a:p>
          <a:p>
            <a:pPr>
              <a:buNone/>
            </a:pPr>
            <a:endParaRPr lang="en-US" dirty="0" smtClean="0"/>
          </a:p>
          <a:p>
            <a:pPr>
              <a:buNone/>
            </a:pPr>
            <a:r>
              <a:rPr lang="en-US" dirty="0" smtClean="0"/>
              <a:t>        1.History of HF</a:t>
            </a:r>
          </a:p>
          <a:p>
            <a:pPr>
              <a:buNone/>
            </a:pPr>
            <a:r>
              <a:rPr lang="en-US" dirty="0" smtClean="0"/>
              <a:t>        2.Base line Diastolic dysfunction</a:t>
            </a:r>
          </a:p>
          <a:p>
            <a:pPr>
              <a:buNone/>
            </a:pPr>
            <a:r>
              <a:rPr lang="en-US" dirty="0" smtClean="0"/>
              <a:t>        3.Abnormal NT-</a:t>
            </a:r>
            <a:r>
              <a:rPr lang="en-US" dirty="0" err="1" smtClean="0"/>
              <a:t>proBNP</a:t>
            </a:r>
            <a:r>
              <a:rPr lang="en-US" dirty="0" smtClean="0"/>
              <a:t> @ base line</a:t>
            </a:r>
          </a:p>
          <a:p>
            <a:pPr>
              <a:buNone/>
            </a:pPr>
            <a:r>
              <a:rPr lang="en-US" dirty="0" smtClean="0"/>
              <a:t>        4.Dose of </a:t>
            </a:r>
            <a:r>
              <a:rPr lang="en-US" dirty="0" err="1" smtClean="0"/>
              <a:t>Carfilzomib</a:t>
            </a:r>
            <a:r>
              <a:rPr lang="en-US" dirty="0" smtClean="0"/>
              <a:t>.</a:t>
            </a:r>
          </a:p>
          <a:p>
            <a:pPr>
              <a:buNone/>
            </a:pPr>
            <a:endParaRPr lang="en-US" dirty="0" smtClean="0"/>
          </a:p>
          <a:p>
            <a:r>
              <a:rPr lang="en-US" dirty="0" smtClean="0"/>
              <a:t>Proposed Mechanism of Toxicity</a:t>
            </a:r>
          </a:p>
          <a:p>
            <a:pPr>
              <a:buNone/>
            </a:pPr>
            <a:r>
              <a:rPr lang="en-US" dirty="0" smtClean="0"/>
              <a:t>     </a:t>
            </a:r>
            <a:r>
              <a:rPr lang="en-US" dirty="0" err="1" smtClean="0"/>
              <a:t>Proteosome</a:t>
            </a:r>
            <a:r>
              <a:rPr lang="en-US" dirty="0" smtClean="0"/>
              <a:t> Inhibitors alter protein </a:t>
            </a:r>
            <a:r>
              <a:rPr lang="en-US" dirty="0" err="1" smtClean="0"/>
              <a:t>homeostasis,Decrease</a:t>
            </a:r>
            <a:r>
              <a:rPr lang="en-US" dirty="0" smtClean="0"/>
              <a:t> </a:t>
            </a:r>
            <a:r>
              <a:rPr lang="en-US" dirty="0" err="1" smtClean="0"/>
              <a:t>phosphorylation</a:t>
            </a:r>
            <a:r>
              <a:rPr lang="en-US" dirty="0" smtClean="0"/>
              <a:t> of AMP </a:t>
            </a:r>
            <a:r>
              <a:rPr lang="en-US" dirty="0" err="1" smtClean="0"/>
              <a:t>kinase</a:t>
            </a:r>
            <a:r>
              <a:rPr lang="en-US" dirty="0" smtClean="0"/>
              <a:t> alpha and down stream </a:t>
            </a:r>
            <a:r>
              <a:rPr lang="en-US" dirty="0" err="1" smtClean="0"/>
              <a:t>autophagy</a:t>
            </a:r>
            <a:r>
              <a:rPr lang="en-US" dirty="0" smtClean="0"/>
              <a:t> related </a:t>
            </a:r>
            <a:r>
              <a:rPr lang="en-US" dirty="0" err="1" smtClean="0"/>
              <a:t>poteins</a:t>
            </a:r>
            <a:r>
              <a:rPr lang="en-US" dirty="0" smtClean="0"/>
              <a:t> like Raptor.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7239000" cy="6629400"/>
          </a:xfrm>
        </p:spPr>
        <p:txBody>
          <a:bodyPr>
            <a:normAutofit lnSpcReduction="10000"/>
          </a:bodyPr>
          <a:lstStyle/>
          <a:p>
            <a:r>
              <a:rPr lang="en-US" b="1" dirty="0" smtClean="0"/>
              <a:t>Hormonal Therapy</a:t>
            </a:r>
          </a:p>
          <a:p>
            <a:endParaRPr lang="en-US" b="1" dirty="0" smtClean="0"/>
          </a:p>
          <a:p>
            <a:pPr>
              <a:buNone/>
            </a:pPr>
            <a:r>
              <a:rPr lang="en-US" b="1" dirty="0" smtClean="0"/>
              <a:t>       </a:t>
            </a:r>
            <a:r>
              <a:rPr lang="en-US" b="1" u="sng" dirty="0" smtClean="0"/>
              <a:t>Androgen Deprivation therapy</a:t>
            </a:r>
          </a:p>
          <a:p>
            <a:pPr>
              <a:buNone/>
            </a:pPr>
            <a:r>
              <a:rPr lang="en-US" dirty="0" smtClean="0"/>
              <a:t>  </a:t>
            </a:r>
          </a:p>
          <a:p>
            <a:pPr>
              <a:buNone/>
            </a:pPr>
            <a:r>
              <a:rPr lang="en-US" dirty="0" smtClean="0"/>
              <a:t>        </a:t>
            </a:r>
            <a:r>
              <a:rPr lang="en-US" dirty="0" err="1" smtClean="0"/>
              <a:t>GnRH</a:t>
            </a:r>
            <a:r>
              <a:rPr lang="en-US" dirty="0" smtClean="0"/>
              <a:t> agonist –</a:t>
            </a:r>
            <a:r>
              <a:rPr lang="en-US" dirty="0" err="1" smtClean="0"/>
              <a:t>Leuprolide,Goserelin</a:t>
            </a:r>
            <a:endParaRPr lang="en-US" dirty="0" smtClean="0"/>
          </a:p>
          <a:p>
            <a:pPr>
              <a:buNone/>
            </a:pPr>
            <a:r>
              <a:rPr lang="en-US" dirty="0" smtClean="0"/>
              <a:t>        </a:t>
            </a:r>
            <a:r>
              <a:rPr lang="en-US" dirty="0" err="1" smtClean="0"/>
              <a:t>GnRH</a:t>
            </a:r>
            <a:r>
              <a:rPr lang="en-US" dirty="0" smtClean="0"/>
              <a:t> antagonist-</a:t>
            </a:r>
            <a:r>
              <a:rPr lang="en-US" dirty="0" err="1" smtClean="0"/>
              <a:t>Degarelix</a:t>
            </a:r>
            <a:endParaRPr lang="en-US" dirty="0" smtClean="0"/>
          </a:p>
          <a:p>
            <a:pPr>
              <a:buNone/>
            </a:pPr>
            <a:r>
              <a:rPr lang="en-US" dirty="0" smtClean="0"/>
              <a:t>        </a:t>
            </a:r>
            <a:r>
              <a:rPr lang="en-US" dirty="0" err="1" smtClean="0"/>
              <a:t>Antiandrogens-Flutamide,Bicalutamide</a:t>
            </a:r>
            <a:endParaRPr lang="en-US" dirty="0" smtClean="0"/>
          </a:p>
          <a:p>
            <a:pPr>
              <a:buNone/>
            </a:pPr>
            <a:endParaRPr lang="en-US" dirty="0" smtClean="0"/>
          </a:p>
          <a:p>
            <a:pPr>
              <a:buNone/>
            </a:pPr>
            <a:r>
              <a:rPr lang="en-US" dirty="0" smtClean="0"/>
              <a:t>  Adverse effects</a:t>
            </a:r>
          </a:p>
          <a:p>
            <a:pPr>
              <a:buNone/>
            </a:pPr>
            <a:r>
              <a:rPr lang="en-US" dirty="0" smtClean="0"/>
              <a:t>          1.Weight gain(visceral Adiposity)</a:t>
            </a:r>
          </a:p>
          <a:p>
            <a:pPr>
              <a:buNone/>
            </a:pPr>
            <a:r>
              <a:rPr lang="en-US" dirty="0" smtClean="0"/>
              <a:t>          2.Insulin resistance</a:t>
            </a:r>
          </a:p>
          <a:p>
            <a:pPr>
              <a:buNone/>
            </a:pPr>
            <a:r>
              <a:rPr lang="en-US" dirty="0" smtClean="0"/>
              <a:t>          3.Dyslipidaemia(     LDL&amp;TG )</a:t>
            </a:r>
          </a:p>
          <a:p>
            <a:pPr>
              <a:buNone/>
            </a:pPr>
            <a:r>
              <a:rPr lang="en-US" dirty="0" smtClean="0"/>
              <a:t>          4.CAD</a:t>
            </a:r>
          </a:p>
          <a:p>
            <a:pPr>
              <a:buNone/>
            </a:pPr>
            <a:r>
              <a:rPr lang="en-US" dirty="0" smtClean="0"/>
              <a:t>          5.Heart failure &amp; SCD</a:t>
            </a:r>
          </a:p>
          <a:p>
            <a:pPr>
              <a:buNone/>
            </a:pPr>
            <a:r>
              <a:rPr lang="en-US" dirty="0" smtClean="0"/>
              <a:t>           </a:t>
            </a:r>
            <a:endParaRPr lang="en-US" dirty="0"/>
          </a:p>
        </p:txBody>
      </p:sp>
      <p:sp>
        <p:nvSpPr>
          <p:cNvPr id="5" name="Isosceles Triangle 4"/>
          <p:cNvSpPr/>
          <p:nvPr/>
        </p:nvSpPr>
        <p:spPr>
          <a:xfrm>
            <a:off x="4114800" y="5029200"/>
            <a:ext cx="228600"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7239000" cy="6074736"/>
          </a:xfrm>
        </p:spPr>
        <p:txBody>
          <a:bodyPr/>
          <a:lstStyle/>
          <a:p>
            <a:pPr>
              <a:buNone/>
            </a:pPr>
            <a:r>
              <a:rPr lang="en-US" dirty="0" smtClean="0"/>
              <a:t>    </a:t>
            </a:r>
            <a:r>
              <a:rPr lang="en-US" b="1" u="sng" dirty="0" smtClean="0"/>
              <a:t>SERM and </a:t>
            </a:r>
            <a:r>
              <a:rPr lang="en-US" b="1" u="sng" dirty="0" err="1" smtClean="0"/>
              <a:t>Aromatase</a:t>
            </a:r>
            <a:r>
              <a:rPr lang="en-US" b="1" u="sng" dirty="0" smtClean="0"/>
              <a:t> Inhibitors</a:t>
            </a:r>
          </a:p>
          <a:p>
            <a:pPr>
              <a:buNone/>
            </a:pPr>
            <a:endParaRPr lang="en-US" b="1" u="sng" dirty="0" smtClean="0"/>
          </a:p>
          <a:p>
            <a:pPr>
              <a:buNone/>
            </a:pPr>
            <a:r>
              <a:rPr lang="en-US" dirty="0" err="1" smtClean="0"/>
              <a:t>Tamoxifene</a:t>
            </a:r>
            <a:endParaRPr lang="en-US" dirty="0" smtClean="0"/>
          </a:p>
          <a:p>
            <a:pPr>
              <a:buNone/>
            </a:pPr>
            <a:r>
              <a:rPr lang="en-US" dirty="0" smtClean="0"/>
              <a:t>      -</a:t>
            </a:r>
            <a:r>
              <a:rPr lang="en-US" dirty="0" err="1" smtClean="0"/>
              <a:t>Favourable</a:t>
            </a:r>
            <a:r>
              <a:rPr lang="en-US" dirty="0" smtClean="0"/>
              <a:t> effect on Lipid Profile.</a:t>
            </a:r>
          </a:p>
          <a:p>
            <a:pPr>
              <a:buNone/>
            </a:pPr>
            <a:r>
              <a:rPr lang="en-US" dirty="0" smtClean="0"/>
              <a:t>      -Increased risk of </a:t>
            </a:r>
            <a:r>
              <a:rPr lang="en-US" dirty="0" err="1" smtClean="0"/>
              <a:t>Thrombo</a:t>
            </a:r>
            <a:r>
              <a:rPr lang="en-US" dirty="0" smtClean="0"/>
              <a:t> embolic events.</a:t>
            </a:r>
          </a:p>
          <a:p>
            <a:pPr>
              <a:buNone/>
            </a:pPr>
            <a:endParaRPr lang="en-US" dirty="0" smtClean="0"/>
          </a:p>
          <a:p>
            <a:pPr>
              <a:buNone/>
            </a:pPr>
            <a:r>
              <a:rPr lang="en-US" dirty="0" smtClean="0"/>
              <a:t> </a:t>
            </a:r>
            <a:r>
              <a:rPr lang="en-US" dirty="0" err="1" smtClean="0"/>
              <a:t>Letrozole</a:t>
            </a:r>
            <a:r>
              <a:rPr lang="en-US" dirty="0" smtClean="0"/>
              <a:t>/</a:t>
            </a:r>
            <a:r>
              <a:rPr lang="en-US" dirty="0" err="1" smtClean="0"/>
              <a:t>Anastrozole</a:t>
            </a:r>
            <a:endParaRPr lang="en-US" dirty="0" smtClean="0"/>
          </a:p>
          <a:p>
            <a:pPr>
              <a:buNone/>
            </a:pPr>
            <a:r>
              <a:rPr lang="en-US" dirty="0" smtClean="0"/>
              <a:t>   Adverse effects are  due to loss of favorable</a:t>
            </a:r>
          </a:p>
          <a:p>
            <a:pPr>
              <a:buNone/>
            </a:pPr>
            <a:r>
              <a:rPr lang="en-US" b="1" u="sng" dirty="0" smtClean="0"/>
              <a:t>   </a:t>
            </a:r>
            <a:r>
              <a:rPr lang="en-US" dirty="0" smtClean="0"/>
              <a:t>action of Estrogen on </a:t>
            </a:r>
            <a:r>
              <a:rPr lang="en-US" dirty="0" err="1" smtClean="0"/>
              <a:t>Lipids,antioxidant,Nos</a:t>
            </a:r>
            <a:endParaRPr lang="en-US" dirty="0" smtClean="0"/>
          </a:p>
          <a:p>
            <a:pPr>
              <a:buNone/>
            </a:pPr>
            <a:r>
              <a:rPr lang="en-US" dirty="0" smtClean="0"/>
              <a:t>                 -HTN</a:t>
            </a:r>
            <a:r>
              <a:rPr lang="en-US" b="1" u="sng" dirty="0" smtClean="0"/>
              <a:t> </a:t>
            </a:r>
          </a:p>
          <a:p>
            <a:pPr>
              <a:buNone/>
            </a:pPr>
            <a:r>
              <a:rPr lang="en-US" dirty="0" smtClean="0"/>
              <a:t>                 -DLP</a:t>
            </a:r>
          </a:p>
          <a:p>
            <a:pPr>
              <a:buNone/>
            </a:pPr>
            <a:r>
              <a:rPr lang="en-US" dirty="0" smtClean="0"/>
              <a:t>                 -CAD     </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239000" cy="822960"/>
          </a:xfrm>
        </p:spPr>
        <p:txBody>
          <a:bodyPr>
            <a:normAutofit/>
          </a:bodyPr>
          <a:lstStyle/>
          <a:p>
            <a:r>
              <a:rPr lang="en-US" dirty="0" smtClean="0"/>
              <a:t>Radiation therapy</a:t>
            </a:r>
            <a:endParaRPr lang="en-US" dirty="0"/>
          </a:p>
        </p:txBody>
      </p:sp>
      <p:sp>
        <p:nvSpPr>
          <p:cNvPr id="3" name="Content Placeholder 2"/>
          <p:cNvSpPr>
            <a:spLocks noGrp="1"/>
          </p:cNvSpPr>
          <p:nvPr>
            <p:ph idx="1"/>
          </p:nvPr>
        </p:nvSpPr>
        <p:spPr>
          <a:xfrm>
            <a:off x="457200" y="1066800"/>
            <a:ext cx="7239000" cy="5388936"/>
          </a:xfrm>
        </p:spPr>
        <p:txBody>
          <a:bodyPr>
            <a:normAutofit fontScale="92500"/>
          </a:bodyPr>
          <a:lstStyle/>
          <a:p>
            <a:r>
              <a:rPr lang="en-US" dirty="0" smtClean="0"/>
              <a:t>Crucial for good cancer control and survival rates.</a:t>
            </a:r>
          </a:p>
          <a:p>
            <a:r>
              <a:rPr lang="en-US" dirty="0" smtClean="0"/>
              <a:t>Can occur with </a:t>
            </a:r>
            <a:r>
              <a:rPr lang="en-US" dirty="0" err="1" smtClean="0"/>
              <a:t>Supradiaphragmal</a:t>
            </a:r>
            <a:r>
              <a:rPr lang="en-US" dirty="0" smtClean="0"/>
              <a:t> and in certain group of patients with </a:t>
            </a:r>
            <a:r>
              <a:rPr lang="en-US" dirty="0" err="1" smtClean="0"/>
              <a:t>infradiaphragmal</a:t>
            </a:r>
            <a:r>
              <a:rPr lang="en-US" dirty="0" smtClean="0"/>
              <a:t> RT.</a:t>
            </a:r>
          </a:p>
          <a:p>
            <a:pPr>
              <a:buNone/>
            </a:pPr>
            <a:endParaRPr lang="en-US" dirty="0" smtClean="0"/>
          </a:p>
          <a:p>
            <a:r>
              <a:rPr lang="en-US" dirty="0" smtClean="0"/>
              <a:t>Determinants of </a:t>
            </a:r>
            <a:r>
              <a:rPr lang="en-US" dirty="0" err="1" smtClean="0"/>
              <a:t>Cardiotoxicity</a:t>
            </a:r>
            <a:endParaRPr lang="en-US" dirty="0" smtClean="0"/>
          </a:p>
          <a:p>
            <a:pPr>
              <a:buNone/>
            </a:pPr>
            <a:r>
              <a:rPr lang="en-US" dirty="0" smtClean="0"/>
              <a:t>      -Dose Delivered/Field of radiation</a:t>
            </a:r>
          </a:p>
          <a:p>
            <a:pPr>
              <a:buNone/>
            </a:pPr>
            <a:r>
              <a:rPr lang="en-US" dirty="0" smtClean="0"/>
              <a:t>      -Younger Age</a:t>
            </a:r>
          </a:p>
          <a:p>
            <a:pPr>
              <a:buNone/>
            </a:pPr>
            <a:r>
              <a:rPr lang="en-US" dirty="0" smtClean="0"/>
              <a:t>     -Concomitant chemotherapy(</a:t>
            </a:r>
            <a:r>
              <a:rPr lang="en-US" dirty="0" err="1" smtClean="0"/>
              <a:t>Anthracycline</a:t>
            </a:r>
            <a:r>
              <a:rPr lang="en-US" dirty="0" smtClean="0"/>
              <a:t>)</a:t>
            </a:r>
          </a:p>
          <a:p>
            <a:pPr>
              <a:buNone/>
            </a:pPr>
            <a:r>
              <a:rPr lang="en-US" dirty="0" smtClean="0"/>
              <a:t>      -Lack of thoracic shield.</a:t>
            </a:r>
          </a:p>
          <a:p>
            <a:pPr>
              <a:buNone/>
            </a:pPr>
            <a:r>
              <a:rPr lang="en-US" dirty="0" smtClean="0"/>
              <a:t>     -Co morbid CVD including CAD.</a:t>
            </a:r>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239000" cy="914400"/>
          </a:xfrm>
        </p:spPr>
        <p:txBody>
          <a:bodyPr/>
          <a:lstStyle/>
          <a:p>
            <a:r>
              <a:rPr lang="en-US" dirty="0" smtClean="0"/>
              <a:t>Cardio-oncology</a:t>
            </a:r>
            <a:endParaRPr lang="en-US" dirty="0"/>
          </a:p>
        </p:txBody>
      </p:sp>
      <p:sp>
        <p:nvSpPr>
          <p:cNvPr id="3" name="Content Placeholder 2"/>
          <p:cNvSpPr>
            <a:spLocks noGrp="1"/>
          </p:cNvSpPr>
          <p:nvPr>
            <p:ph idx="1"/>
          </p:nvPr>
        </p:nvSpPr>
        <p:spPr>
          <a:xfrm>
            <a:off x="457200" y="990600"/>
            <a:ext cx="7239000" cy="5465136"/>
          </a:xfrm>
        </p:spPr>
        <p:txBody>
          <a:bodyPr>
            <a:normAutofit fontScale="92500" lnSpcReduction="10000"/>
          </a:bodyPr>
          <a:lstStyle/>
          <a:p>
            <a:r>
              <a:rPr lang="en-US" dirty="0" smtClean="0"/>
              <a:t>Multidisciplinary field that caters the following group of patients.</a:t>
            </a:r>
          </a:p>
          <a:p>
            <a:pPr>
              <a:buNone/>
            </a:pPr>
            <a:r>
              <a:rPr lang="en-US" dirty="0" smtClean="0"/>
              <a:t>   1.Patients with preexisting CV disease or risk factors who develops cancer.</a:t>
            </a:r>
          </a:p>
          <a:p>
            <a:pPr>
              <a:buNone/>
            </a:pPr>
            <a:r>
              <a:rPr lang="en-US" dirty="0" smtClean="0"/>
              <a:t>  </a:t>
            </a:r>
          </a:p>
          <a:p>
            <a:pPr>
              <a:buNone/>
            </a:pPr>
            <a:r>
              <a:rPr lang="en-US" dirty="0" smtClean="0"/>
              <a:t>   2.Cancer patients or survivors who have  greater propensity for development CV risk factors or disease secondary to cancer or cancer therapy.</a:t>
            </a:r>
          </a:p>
          <a:p>
            <a:pPr>
              <a:buNone/>
            </a:pPr>
            <a:endParaRPr lang="en-US" dirty="0" smtClean="0"/>
          </a:p>
          <a:p>
            <a:pPr>
              <a:buNone/>
            </a:pPr>
            <a:r>
              <a:rPr lang="en-US" dirty="0" smtClean="0"/>
              <a:t>  3.Patients with active or prior cancer who subsequently develop overt CV risk factors or CV disease .</a:t>
            </a:r>
          </a:p>
          <a:p>
            <a:pPr>
              <a:buNone/>
            </a:pPr>
            <a:r>
              <a:rPr lang="en-US" dirty="0" smtClean="0"/>
              <a:t> </a:t>
            </a:r>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7239000" cy="6629400"/>
          </a:xfrm>
        </p:spPr>
        <p:txBody>
          <a:bodyPr/>
          <a:lstStyle/>
          <a:p>
            <a:r>
              <a:rPr lang="en-US" dirty="0" smtClean="0"/>
              <a:t>Manifestations</a:t>
            </a:r>
          </a:p>
          <a:p>
            <a:pPr>
              <a:buNone/>
            </a:pPr>
            <a:r>
              <a:rPr lang="en-US" dirty="0" smtClean="0"/>
              <a:t>     1. Coronary Artery Disease</a:t>
            </a:r>
          </a:p>
          <a:p>
            <a:pPr>
              <a:buNone/>
            </a:pPr>
            <a:r>
              <a:rPr lang="en-US" dirty="0" smtClean="0"/>
              <a:t>           -Atherosclerotic and </a:t>
            </a:r>
            <a:r>
              <a:rPr lang="en-US" dirty="0" err="1" smtClean="0"/>
              <a:t>Nonatheroscerotic</a:t>
            </a:r>
            <a:r>
              <a:rPr lang="en-US" dirty="0" smtClean="0"/>
              <a:t> mechanism including vasospasm.</a:t>
            </a:r>
          </a:p>
          <a:p>
            <a:pPr>
              <a:buNone/>
            </a:pPr>
            <a:r>
              <a:rPr lang="en-US" dirty="0" smtClean="0"/>
              <a:t>           -Often complicated by Plaque rupture/thrombosis.</a:t>
            </a:r>
          </a:p>
          <a:p>
            <a:pPr>
              <a:buNone/>
            </a:pPr>
            <a:r>
              <a:rPr lang="en-US" dirty="0" smtClean="0"/>
              <a:t>           -</a:t>
            </a:r>
            <a:r>
              <a:rPr lang="en-US" b="1" dirty="0" err="1" smtClean="0"/>
              <a:t>Ostial</a:t>
            </a:r>
            <a:r>
              <a:rPr lang="en-US" b="1" dirty="0" smtClean="0"/>
              <a:t> lesions </a:t>
            </a:r>
            <a:r>
              <a:rPr lang="en-US" dirty="0" smtClean="0"/>
              <a:t>are frequent.</a:t>
            </a:r>
          </a:p>
          <a:p>
            <a:pPr>
              <a:buNone/>
            </a:pPr>
            <a:r>
              <a:rPr lang="en-US" dirty="0" smtClean="0"/>
              <a:t>           -LAD during Left breast irradiation </a:t>
            </a:r>
          </a:p>
          <a:p>
            <a:pPr>
              <a:buNone/>
            </a:pPr>
            <a:r>
              <a:rPr lang="en-US" dirty="0" smtClean="0"/>
              <a:t>           -LM,LCX,RCA during RT for </a:t>
            </a:r>
            <a:r>
              <a:rPr lang="en-US" dirty="0" err="1" smtClean="0"/>
              <a:t>Hodgkins</a:t>
            </a:r>
            <a:r>
              <a:rPr lang="en-US" dirty="0" smtClean="0"/>
              <a:t> </a:t>
            </a:r>
            <a:r>
              <a:rPr lang="en-US" dirty="0" err="1" smtClean="0"/>
              <a:t>Disese</a:t>
            </a:r>
            <a:r>
              <a:rPr lang="en-US" dirty="0" smtClean="0"/>
              <a:t>.</a:t>
            </a:r>
          </a:p>
          <a:p>
            <a:pPr>
              <a:buNone/>
            </a:pPr>
            <a:r>
              <a:rPr lang="en-US" dirty="0" smtClean="0"/>
              <a:t>           -Thoracic dose &gt;30Gy is considered to cause vascular disease</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7239000" cy="6074736"/>
          </a:xfrm>
        </p:spPr>
        <p:txBody>
          <a:bodyPr/>
          <a:lstStyle/>
          <a:p>
            <a:r>
              <a:rPr lang="en-US" dirty="0" smtClean="0"/>
              <a:t>Mechanism of CAD</a:t>
            </a:r>
          </a:p>
          <a:p>
            <a:pPr>
              <a:buNone/>
            </a:pPr>
            <a:r>
              <a:rPr lang="en-US" dirty="0" smtClean="0"/>
              <a:t> Radiation induced endothelial Injury(</a:t>
            </a:r>
            <a:r>
              <a:rPr lang="en-US" dirty="0" err="1" smtClean="0"/>
              <a:t>freeradical</a:t>
            </a:r>
            <a:r>
              <a:rPr lang="en-US" dirty="0" smtClean="0"/>
              <a:t>).</a:t>
            </a:r>
          </a:p>
          <a:p>
            <a:pPr>
              <a:buNone/>
            </a:pPr>
            <a:endParaRPr lang="en-US" dirty="0" smtClean="0"/>
          </a:p>
          <a:p>
            <a:pPr>
              <a:buNone/>
            </a:pPr>
            <a:r>
              <a:rPr lang="en-US" dirty="0" smtClean="0"/>
              <a:t> </a:t>
            </a:r>
            <a:r>
              <a:rPr lang="en-US" dirty="0" err="1" smtClean="0"/>
              <a:t>Proinflammatory</a:t>
            </a:r>
            <a:r>
              <a:rPr lang="en-US" dirty="0" smtClean="0"/>
              <a:t> state</a:t>
            </a:r>
          </a:p>
          <a:p>
            <a:pPr>
              <a:buNone/>
            </a:pPr>
            <a:endParaRPr lang="en-US" dirty="0" smtClean="0"/>
          </a:p>
          <a:p>
            <a:pPr>
              <a:buNone/>
            </a:pPr>
            <a:r>
              <a:rPr lang="en-US" dirty="0" smtClean="0"/>
              <a:t>Platelet aggregation, thrombosis.</a:t>
            </a:r>
          </a:p>
          <a:p>
            <a:pPr>
              <a:buNone/>
            </a:pPr>
            <a:endParaRPr lang="en-US" dirty="0" smtClean="0"/>
          </a:p>
          <a:p>
            <a:pPr>
              <a:buNone/>
            </a:pPr>
            <a:r>
              <a:rPr lang="en-US" dirty="0" smtClean="0"/>
              <a:t>Replacement of injured </a:t>
            </a:r>
            <a:r>
              <a:rPr lang="en-US" dirty="0" err="1" smtClean="0"/>
              <a:t>intima</a:t>
            </a:r>
            <a:r>
              <a:rPr lang="en-US" dirty="0" smtClean="0"/>
              <a:t> with </a:t>
            </a:r>
            <a:r>
              <a:rPr lang="en-US" dirty="0" err="1" smtClean="0"/>
              <a:t>myofibroblast</a:t>
            </a:r>
            <a:r>
              <a:rPr lang="en-US" dirty="0" smtClean="0"/>
              <a:t>.</a:t>
            </a:r>
          </a:p>
          <a:p>
            <a:pPr>
              <a:buNone/>
            </a:pPr>
            <a:endParaRPr lang="en-US" dirty="0"/>
          </a:p>
        </p:txBody>
      </p:sp>
      <p:pic>
        <p:nvPicPr>
          <p:cNvPr id="4" name="Picture 3" descr="jah36720-fig-0001.png"/>
          <p:cNvPicPr>
            <a:picLocks noChangeAspect="1"/>
          </p:cNvPicPr>
          <p:nvPr/>
        </p:nvPicPr>
        <p:blipFill>
          <a:blip r:embed="rId2"/>
          <a:stretch>
            <a:fillRect/>
          </a:stretch>
        </p:blipFill>
        <p:spPr>
          <a:xfrm>
            <a:off x="5562600" y="152400"/>
            <a:ext cx="3581401" cy="4038600"/>
          </a:xfrm>
          <a:prstGeom prst="rect">
            <a:avLst/>
          </a:prstGeom>
        </p:spPr>
      </p:pic>
      <p:sp>
        <p:nvSpPr>
          <p:cNvPr id="5" name="Down Arrow 4"/>
          <p:cNvSpPr/>
          <p:nvPr/>
        </p:nvSpPr>
        <p:spPr>
          <a:xfrm>
            <a:off x="1905000" y="1752600"/>
            <a:ext cx="762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1905000" y="2667000"/>
            <a:ext cx="45719"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1905000" y="3581400"/>
            <a:ext cx="762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239000" cy="5998536"/>
          </a:xfrm>
        </p:spPr>
        <p:txBody>
          <a:bodyPr/>
          <a:lstStyle/>
          <a:p>
            <a:r>
              <a:rPr lang="en-US" dirty="0" smtClean="0"/>
              <a:t>Clinical presentation.</a:t>
            </a:r>
          </a:p>
          <a:p>
            <a:pPr>
              <a:buNone/>
            </a:pPr>
            <a:r>
              <a:rPr lang="en-US" dirty="0" smtClean="0"/>
              <a:t>     - Asymptomatic(cardiac Autonomic </a:t>
            </a:r>
            <a:r>
              <a:rPr lang="en-US" dirty="0" err="1" smtClean="0"/>
              <a:t>neuropthy</a:t>
            </a:r>
            <a:r>
              <a:rPr lang="en-US" dirty="0" smtClean="0"/>
              <a:t>).</a:t>
            </a:r>
          </a:p>
          <a:p>
            <a:pPr>
              <a:buNone/>
            </a:pPr>
            <a:r>
              <a:rPr lang="en-US" dirty="0" smtClean="0"/>
              <a:t>     -CCS</a:t>
            </a:r>
          </a:p>
          <a:p>
            <a:pPr>
              <a:buNone/>
            </a:pPr>
            <a:r>
              <a:rPr lang="en-US" dirty="0" smtClean="0"/>
              <a:t>     -Fatal/Non fatal AMI.</a:t>
            </a:r>
          </a:p>
          <a:p>
            <a:pPr>
              <a:buNone/>
            </a:pPr>
            <a:r>
              <a:rPr lang="en-US" dirty="0" smtClean="0"/>
              <a:t>     -Sudden cardiac death.</a:t>
            </a:r>
          </a:p>
          <a:p>
            <a:pPr>
              <a:buNone/>
            </a:pP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7239000" cy="5846136"/>
          </a:xfrm>
        </p:spPr>
        <p:txBody>
          <a:bodyPr/>
          <a:lstStyle/>
          <a:p>
            <a:r>
              <a:rPr lang="en-US" dirty="0" smtClean="0"/>
              <a:t>Management</a:t>
            </a:r>
          </a:p>
          <a:p>
            <a:pPr>
              <a:buNone/>
            </a:pPr>
            <a:r>
              <a:rPr lang="en-US" dirty="0" smtClean="0"/>
              <a:t>     *CABG   Vs PTCA</a:t>
            </a:r>
          </a:p>
          <a:p>
            <a:pPr>
              <a:buNone/>
            </a:pPr>
            <a:r>
              <a:rPr lang="en-US" dirty="0" smtClean="0"/>
              <a:t>  Difficulties in CABG</a:t>
            </a:r>
          </a:p>
          <a:p>
            <a:pPr>
              <a:buNone/>
            </a:pPr>
            <a:r>
              <a:rPr lang="en-US" dirty="0" smtClean="0"/>
              <a:t>       Vascular conduits/grafts may be scarred and fibrotic from prior RT.</a:t>
            </a:r>
          </a:p>
          <a:p>
            <a:pPr>
              <a:buNone/>
            </a:pPr>
            <a:endParaRPr lang="en-US" dirty="0" smtClean="0"/>
          </a:p>
          <a:p>
            <a:pPr>
              <a:buNone/>
            </a:pPr>
            <a:r>
              <a:rPr lang="en-US" dirty="0" smtClean="0"/>
              <a:t>       Hostile chest- Friable </a:t>
            </a:r>
            <a:r>
              <a:rPr lang="en-US" dirty="0" err="1" smtClean="0"/>
              <a:t>skin,fibrosed</a:t>
            </a:r>
            <a:r>
              <a:rPr lang="en-US" dirty="0" smtClean="0"/>
              <a:t> </a:t>
            </a:r>
            <a:r>
              <a:rPr lang="en-US" dirty="0" err="1" smtClean="0"/>
              <a:t>vessels,poor</a:t>
            </a:r>
            <a:r>
              <a:rPr lang="en-US" dirty="0" smtClean="0"/>
              <a:t> wound </a:t>
            </a:r>
            <a:r>
              <a:rPr lang="en-US" dirty="0" err="1" smtClean="0"/>
              <a:t>healing,and</a:t>
            </a:r>
            <a:r>
              <a:rPr lang="en-US" dirty="0" smtClean="0"/>
              <a:t> excess  bleed.</a:t>
            </a:r>
          </a:p>
          <a:p>
            <a:pPr>
              <a:buNone/>
            </a:pPr>
            <a:endParaRPr lang="en-US" dirty="0" smtClean="0"/>
          </a:p>
          <a:p>
            <a:pPr>
              <a:buNone/>
            </a:pPr>
            <a:r>
              <a:rPr lang="en-US" dirty="0" smtClean="0"/>
              <a:t>     Significant calcification of thoracic aorta –difficulty in Aortic clamping</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7239000" cy="5693736"/>
          </a:xfrm>
        </p:spPr>
        <p:txBody>
          <a:bodyPr/>
          <a:lstStyle/>
          <a:p>
            <a:pPr>
              <a:buNone/>
            </a:pPr>
            <a:r>
              <a:rPr lang="en-US" dirty="0" smtClean="0"/>
              <a:t> 2.Valvulopathy</a:t>
            </a:r>
          </a:p>
          <a:p>
            <a:pPr>
              <a:buNone/>
            </a:pPr>
            <a:r>
              <a:rPr lang="en-US" dirty="0" smtClean="0"/>
              <a:t>  Prevalence-</a:t>
            </a:r>
          </a:p>
          <a:p>
            <a:pPr>
              <a:buNone/>
            </a:pPr>
            <a:r>
              <a:rPr lang="en-US" dirty="0" smtClean="0"/>
              <a:t>       26% @ 10years</a:t>
            </a:r>
          </a:p>
          <a:p>
            <a:pPr>
              <a:buNone/>
            </a:pPr>
            <a:r>
              <a:rPr lang="en-US" dirty="0" smtClean="0"/>
              <a:t>       60% @ 20 years</a:t>
            </a:r>
          </a:p>
          <a:p>
            <a:pPr>
              <a:buNone/>
            </a:pPr>
            <a:endParaRPr lang="en-US" dirty="0" smtClean="0"/>
          </a:p>
          <a:p>
            <a:pPr>
              <a:buNone/>
            </a:pPr>
            <a:r>
              <a:rPr lang="en-US" dirty="0" smtClean="0"/>
              <a:t> </a:t>
            </a:r>
          </a:p>
          <a:p>
            <a:r>
              <a:rPr lang="en-US" dirty="0" err="1" smtClean="0"/>
              <a:t>Pathophysiology</a:t>
            </a:r>
            <a:endParaRPr lang="en-US" dirty="0" smtClean="0"/>
          </a:p>
          <a:p>
            <a:pPr>
              <a:buNone/>
            </a:pPr>
            <a:r>
              <a:rPr lang="en-US" dirty="0" smtClean="0"/>
              <a:t>       Valves will under go fibrosis ,thickening with or with out calcification.</a:t>
            </a:r>
          </a:p>
          <a:p>
            <a:pPr>
              <a:buNone/>
            </a:pPr>
            <a:r>
              <a:rPr lang="en-US" dirty="0" smtClean="0"/>
              <a:t>       </a:t>
            </a:r>
          </a:p>
          <a:p>
            <a:pPr>
              <a:buNone/>
            </a:pPr>
            <a:r>
              <a:rPr lang="en-US" dirty="0" smtClean="0"/>
              <a:t>     Left sided valves are more commonly affected </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239000" cy="5998536"/>
          </a:xfrm>
        </p:spPr>
        <p:txBody>
          <a:bodyPr/>
          <a:lstStyle/>
          <a:p>
            <a:pPr>
              <a:buNone/>
            </a:pPr>
            <a:r>
              <a:rPr lang="en-US" dirty="0" smtClean="0"/>
              <a:t>   AR &gt;&gt;AS</a:t>
            </a:r>
          </a:p>
          <a:p>
            <a:pPr>
              <a:buNone/>
            </a:pPr>
            <a:endParaRPr lang="en-US" dirty="0" smtClean="0"/>
          </a:p>
          <a:p>
            <a:pPr>
              <a:buNone/>
            </a:pPr>
            <a:r>
              <a:rPr lang="en-US" dirty="0" smtClean="0"/>
              <a:t>   Mitral and Tricuspid involvement can occur. </a:t>
            </a:r>
          </a:p>
          <a:p>
            <a:pPr>
              <a:buNone/>
            </a:pPr>
            <a:endParaRPr lang="en-US" dirty="0" smtClean="0"/>
          </a:p>
          <a:p>
            <a:pPr>
              <a:buNone/>
            </a:pPr>
            <a:r>
              <a:rPr lang="en-US" dirty="0" smtClean="0"/>
              <a:t>  (D/D from RHD- MV tips and </a:t>
            </a:r>
            <a:r>
              <a:rPr lang="en-US" dirty="0" err="1" smtClean="0"/>
              <a:t>commissures</a:t>
            </a:r>
            <a:r>
              <a:rPr lang="en-US" dirty="0" smtClean="0"/>
              <a:t> are spared with Radiation.)</a:t>
            </a:r>
          </a:p>
          <a:p>
            <a:pPr>
              <a:buNone/>
            </a:pPr>
            <a:endParaRPr lang="en-US" dirty="0" smtClean="0"/>
          </a:p>
          <a:p>
            <a:pPr>
              <a:buNone/>
            </a:pPr>
            <a:r>
              <a:rPr lang="en-US" dirty="0" smtClean="0"/>
              <a:t>  </a:t>
            </a:r>
            <a:r>
              <a:rPr lang="en-US" dirty="0" err="1" smtClean="0"/>
              <a:t>Aorto</a:t>
            </a:r>
            <a:r>
              <a:rPr lang="en-US" dirty="0" smtClean="0"/>
              <a:t> mitral continuity calcification</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jah36720-fig-0002 (1).png"/>
          <p:cNvPicPr>
            <a:picLocks noGrp="1" noChangeAspect="1"/>
          </p:cNvPicPr>
          <p:nvPr>
            <p:ph idx="1"/>
          </p:nvPr>
        </p:nvPicPr>
        <p:blipFill>
          <a:blip r:embed="rId2"/>
          <a:stretch>
            <a:fillRect/>
          </a:stretch>
        </p:blipFill>
        <p:spPr>
          <a:xfrm>
            <a:off x="228600" y="838200"/>
            <a:ext cx="7848600" cy="3200400"/>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jah36720-fig-0003.png"/>
          <p:cNvPicPr>
            <a:picLocks noGrp="1" noChangeAspect="1"/>
          </p:cNvPicPr>
          <p:nvPr>
            <p:ph idx="1"/>
          </p:nvPr>
        </p:nvPicPr>
        <p:blipFill>
          <a:blip r:embed="rId2"/>
          <a:stretch>
            <a:fillRect/>
          </a:stretch>
        </p:blipFill>
        <p:spPr>
          <a:xfrm>
            <a:off x="381000" y="2057400"/>
            <a:ext cx="7315200" cy="4495800"/>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7239000" cy="6324600"/>
          </a:xfrm>
        </p:spPr>
        <p:txBody>
          <a:bodyPr/>
          <a:lstStyle/>
          <a:p>
            <a:r>
              <a:rPr lang="en-US" dirty="0" smtClean="0"/>
              <a:t>Management</a:t>
            </a:r>
          </a:p>
          <a:p>
            <a:pPr>
              <a:buNone/>
            </a:pPr>
            <a:r>
              <a:rPr lang="en-US" dirty="0" smtClean="0"/>
              <a:t>     -Aortic </a:t>
            </a:r>
            <a:r>
              <a:rPr lang="en-US" dirty="0" err="1" smtClean="0"/>
              <a:t>stenosis</a:t>
            </a:r>
            <a:r>
              <a:rPr lang="en-US" dirty="0" smtClean="0"/>
              <a:t> is the pathology that most often requires correction.</a:t>
            </a:r>
          </a:p>
          <a:p>
            <a:pPr>
              <a:buNone/>
            </a:pPr>
            <a:endParaRPr lang="en-US" dirty="0" smtClean="0"/>
          </a:p>
          <a:p>
            <a:pPr>
              <a:buNone/>
            </a:pPr>
            <a:r>
              <a:rPr lang="en-US" dirty="0" smtClean="0"/>
              <a:t>    * TAVR      Vs   SAVR</a:t>
            </a:r>
          </a:p>
          <a:p>
            <a:pPr>
              <a:buNone/>
            </a:pPr>
            <a:endParaRPr lang="en-US" dirty="0" smtClean="0"/>
          </a:p>
          <a:p>
            <a:pPr>
              <a:buNone/>
            </a:pPr>
            <a:r>
              <a:rPr lang="en-US" dirty="0" smtClean="0"/>
              <a:t>      TAVR</a:t>
            </a:r>
          </a:p>
          <a:p>
            <a:pPr>
              <a:buNone/>
            </a:pPr>
            <a:r>
              <a:rPr lang="en-US" dirty="0" smtClean="0"/>
              <a:t>    -Low mortality</a:t>
            </a:r>
          </a:p>
          <a:p>
            <a:pPr>
              <a:buNone/>
            </a:pPr>
            <a:r>
              <a:rPr lang="en-US" dirty="0" smtClean="0"/>
              <a:t>    -In patients with High risk surgery with high Society of Thoracic Surgeons score.</a:t>
            </a:r>
          </a:p>
          <a:p>
            <a:pPr>
              <a:buNone/>
            </a:pPr>
            <a:r>
              <a:rPr lang="en-US" dirty="0" smtClean="0"/>
              <a:t>    - More hospitalization for Heart failure.</a:t>
            </a:r>
          </a:p>
          <a:p>
            <a:pPr>
              <a:buNone/>
            </a:pPr>
            <a:r>
              <a:rPr lang="en-US" dirty="0" smtClean="0"/>
              <a:t> </a:t>
            </a:r>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7391400" cy="6172200"/>
          </a:xfrm>
        </p:spPr>
        <p:txBody>
          <a:bodyPr/>
          <a:lstStyle/>
          <a:p>
            <a:pPr>
              <a:buNone/>
            </a:pPr>
            <a:r>
              <a:rPr lang="en-US" dirty="0" smtClean="0"/>
              <a:t>  SAVR</a:t>
            </a:r>
          </a:p>
          <a:p>
            <a:pPr>
              <a:buNone/>
            </a:pPr>
            <a:r>
              <a:rPr lang="en-US" dirty="0" smtClean="0"/>
              <a:t>       -If concomitant </a:t>
            </a:r>
            <a:r>
              <a:rPr lang="en-US" dirty="0" err="1" smtClean="0"/>
              <a:t>CABG,or</a:t>
            </a:r>
            <a:r>
              <a:rPr lang="en-US" dirty="0" smtClean="0"/>
              <a:t> other valve surgery.</a:t>
            </a:r>
          </a:p>
          <a:p>
            <a:pPr>
              <a:buNone/>
            </a:pPr>
            <a:endParaRPr lang="en-US" dirty="0" smtClean="0"/>
          </a:p>
          <a:p>
            <a:pPr>
              <a:buNone/>
            </a:pPr>
            <a:endParaRPr lang="en-US" dirty="0" smtClean="0"/>
          </a:p>
          <a:p>
            <a:pPr>
              <a:buNone/>
            </a:pPr>
            <a:r>
              <a:rPr lang="en-US" dirty="0" smtClean="0"/>
              <a:t> The out comes of TAVR and SAVR are compared to normal controls are worse in patients with prior RT.  </a:t>
            </a:r>
          </a:p>
          <a:p>
            <a:pPr>
              <a:buNone/>
            </a:pP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239000" cy="685800"/>
          </a:xfrm>
        </p:spPr>
        <p:txBody>
          <a:bodyPr>
            <a:normAutofit/>
          </a:bodyPr>
          <a:lstStyle/>
          <a:p>
            <a:r>
              <a:rPr lang="en-US" dirty="0" smtClean="0"/>
              <a:t>Cardio toxicity</a:t>
            </a:r>
            <a:endParaRPr lang="en-US" dirty="0"/>
          </a:p>
        </p:txBody>
      </p:sp>
      <p:sp>
        <p:nvSpPr>
          <p:cNvPr id="3" name="Content Placeholder 2"/>
          <p:cNvSpPr>
            <a:spLocks noGrp="1"/>
          </p:cNvSpPr>
          <p:nvPr>
            <p:ph idx="1"/>
          </p:nvPr>
        </p:nvSpPr>
        <p:spPr>
          <a:xfrm>
            <a:off x="457200" y="1219200"/>
            <a:ext cx="7239000" cy="5236536"/>
          </a:xfrm>
        </p:spPr>
        <p:txBody>
          <a:bodyPr/>
          <a:lstStyle/>
          <a:p>
            <a:r>
              <a:rPr lang="en-US" dirty="0" smtClean="0"/>
              <a:t>Cancer therapeutics related cardiac dysfunction(CTRCD)</a:t>
            </a:r>
          </a:p>
          <a:p>
            <a:r>
              <a:rPr lang="en-US" dirty="0" smtClean="0"/>
              <a:t>S.HTN</a:t>
            </a:r>
          </a:p>
          <a:p>
            <a:r>
              <a:rPr lang="en-US" dirty="0" smtClean="0"/>
              <a:t>Coronary Artery disease</a:t>
            </a:r>
          </a:p>
          <a:p>
            <a:r>
              <a:rPr lang="en-US" dirty="0" err="1" smtClean="0"/>
              <a:t>Arrythmias</a:t>
            </a:r>
            <a:endParaRPr lang="en-US" dirty="0" smtClean="0"/>
          </a:p>
          <a:p>
            <a:r>
              <a:rPr lang="en-US" dirty="0" smtClean="0"/>
              <a:t>Pul.HTN</a:t>
            </a:r>
          </a:p>
          <a:p>
            <a:r>
              <a:rPr lang="en-US" dirty="0" smtClean="0"/>
              <a:t>Pericardial Disease  </a:t>
            </a:r>
          </a:p>
          <a:p>
            <a:r>
              <a:rPr lang="en-US" dirty="0" err="1" smtClean="0"/>
              <a:t>Valvular</a:t>
            </a:r>
            <a:r>
              <a:rPr lang="en-US" dirty="0" smtClean="0"/>
              <a:t> Heart disease</a:t>
            </a:r>
          </a:p>
          <a:p>
            <a:r>
              <a:rPr lang="en-US" dirty="0" err="1" smtClean="0"/>
              <a:t>Myocarditis</a:t>
            </a:r>
            <a:endParaRPr lang="en-US" dirty="0" smtClean="0"/>
          </a:p>
          <a:p>
            <a:r>
              <a:rPr lang="en-US" dirty="0" smtClean="0"/>
              <a:t>POAD</a:t>
            </a:r>
          </a:p>
          <a:p>
            <a:r>
              <a:rPr lang="en-US" dirty="0" smtClean="0"/>
              <a:t>Venous &amp; Arterial thrombosis</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7239000" cy="5769936"/>
          </a:xfrm>
        </p:spPr>
        <p:txBody>
          <a:bodyPr/>
          <a:lstStyle/>
          <a:p>
            <a:pPr>
              <a:buNone/>
            </a:pPr>
            <a:r>
              <a:rPr lang="en-US" dirty="0" smtClean="0"/>
              <a:t>3.Cardiomyopathy</a:t>
            </a:r>
          </a:p>
          <a:p>
            <a:pPr>
              <a:buNone/>
            </a:pPr>
            <a:r>
              <a:rPr lang="en-US" dirty="0" smtClean="0"/>
              <a:t>    Etiology – Fibrosis of Myocardium.</a:t>
            </a:r>
          </a:p>
          <a:p>
            <a:pPr>
              <a:buNone/>
            </a:pPr>
            <a:r>
              <a:rPr lang="en-US" dirty="0" smtClean="0"/>
              <a:t>                 -Hypertrophy secondary to valve disease.</a:t>
            </a:r>
          </a:p>
          <a:p>
            <a:pPr>
              <a:buNone/>
            </a:pPr>
            <a:r>
              <a:rPr lang="en-US" dirty="0" smtClean="0"/>
              <a:t>                 -Restrictive CM</a:t>
            </a:r>
          </a:p>
          <a:p>
            <a:pPr>
              <a:buNone/>
            </a:pPr>
            <a:r>
              <a:rPr lang="en-US" dirty="0" smtClean="0"/>
              <a:t>                 - Diastolic </a:t>
            </a:r>
            <a:r>
              <a:rPr lang="en-US" dirty="0" err="1" smtClean="0"/>
              <a:t>Dysfunction,HFpEF</a:t>
            </a:r>
            <a:r>
              <a:rPr lang="en-US" dirty="0" smtClean="0"/>
              <a:t>  </a:t>
            </a:r>
          </a:p>
          <a:p>
            <a:pPr>
              <a:buNone/>
            </a:pPr>
            <a:endParaRPr lang="en-US" dirty="0" smtClean="0"/>
          </a:p>
          <a:p>
            <a:pPr>
              <a:buNone/>
            </a:pPr>
            <a:r>
              <a:rPr lang="en-US" dirty="0" smtClean="0"/>
              <a:t>  Prevalence   -  &gt;10%</a:t>
            </a:r>
          </a:p>
          <a:p>
            <a:pPr>
              <a:buNone/>
            </a:pPr>
            <a:endParaRPr lang="en-US" dirty="0" smtClean="0"/>
          </a:p>
          <a:p>
            <a:pPr>
              <a:buNone/>
            </a:pPr>
            <a:r>
              <a:rPr lang="en-US" dirty="0" smtClean="0"/>
              <a:t>  Median time of onset – 3.6 years.</a:t>
            </a:r>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7239000" cy="6172200"/>
          </a:xfrm>
        </p:spPr>
        <p:txBody>
          <a:bodyPr>
            <a:normAutofit fontScale="92500" lnSpcReduction="10000"/>
          </a:bodyPr>
          <a:lstStyle/>
          <a:p>
            <a:r>
              <a:rPr lang="en-US" dirty="0" err="1" smtClean="0"/>
              <a:t>Pathophysiology</a:t>
            </a:r>
            <a:endParaRPr lang="en-US" dirty="0" smtClean="0"/>
          </a:p>
          <a:p>
            <a:pPr>
              <a:buNone/>
            </a:pPr>
            <a:r>
              <a:rPr lang="en-US" dirty="0" smtClean="0"/>
              <a:t>        -Radiation  </a:t>
            </a:r>
            <a:r>
              <a:rPr lang="en-US" dirty="0" err="1" smtClean="0"/>
              <a:t>vasculopathy</a:t>
            </a:r>
            <a:r>
              <a:rPr lang="en-US" dirty="0" smtClean="0"/>
              <a:t>(</a:t>
            </a:r>
            <a:r>
              <a:rPr lang="en-US" dirty="0" err="1" smtClean="0"/>
              <a:t>microvascular,macrovascular</a:t>
            </a:r>
            <a:r>
              <a:rPr lang="en-US" dirty="0" smtClean="0"/>
              <a:t>), demand supply mismatch</a:t>
            </a:r>
            <a:r>
              <a:rPr lang="en-US" dirty="0" smtClean="0">
                <a:sym typeface="Wingdings" pitchFamily="2" charset="2"/>
              </a:rPr>
              <a:t> Myocardial cell death.</a:t>
            </a:r>
          </a:p>
          <a:p>
            <a:pPr>
              <a:buNone/>
            </a:pPr>
            <a:endParaRPr lang="en-US" dirty="0" smtClean="0">
              <a:sym typeface="Wingdings" pitchFamily="2" charset="2"/>
            </a:endParaRPr>
          </a:p>
          <a:p>
            <a:pPr>
              <a:buNone/>
            </a:pPr>
            <a:r>
              <a:rPr lang="en-US" dirty="0" smtClean="0">
                <a:sym typeface="Wingdings" pitchFamily="2" charset="2"/>
              </a:rPr>
              <a:t>     -Inflammatory </a:t>
            </a:r>
            <a:r>
              <a:rPr lang="en-US" dirty="0" err="1" smtClean="0">
                <a:sym typeface="Wingdings" pitchFamily="2" charset="2"/>
              </a:rPr>
              <a:t>statesmooth</a:t>
            </a:r>
            <a:r>
              <a:rPr lang="en-US" dirty="0" smtClean="0">
                <a:sym typeface="Wingdings" pitchFamily="2" charset="2"/>
              </a:rPr>
              <a:t> muscle cells </a:t>
            </a:r>
            <a:r>
              <a:rPr lang="en-US" dirty="0" err="1" smtClean="0">
                <a:sym typeface="Wingdings" pitchFamily="2" charset="2"/>
              </a:rPr>
              <a:t>Myofibroblasts</a:t>
            </a:r>
            <a:r>
              <a:rPr lang="en-US" dirty="0" smtClean="0">
                <a:sym typeface="Wingdings" pitchFamily="2" charset="2"/>
              </a:rPr>
              <a:t>.</a:t>
            </a:r>
          </a:p>
          <a:p>
            <a:pPr>
              <a:buNone/>
            </a:pPr>
            <a:endParaRPr lang="en-US" dirty="0" smtClean="0">
              <a:sym typeface="Wingdings" pitchFamily="2" charset="2"/>
            </a:endParaRPr>
          </a:p>
          <a:p>
            <a:pPr>
              <a:buNone/>
            </a:pPr>
            <a:r>
              <a:rPr lang="en-US" dirty="0" smtClean="0">
                <a:sym typeface="Wingdings" pitchFamily="2" charset="2"/>
              </a:rPr>
              <a:t>    -</a:t>
            </a:r>
            <a:r>
              <a:rPr lang="en-US" dirty="0" err="1" smtClean="0">
                <a:sym typeface="Wingdings" pitchFamily="2" charset="2"/>
              </a:rPr>
              <a:t>Myocrdial</a:t>
            </a:r>
            <a:r>
              <a:rPr lang="en-US" dirty="0" smtClean="0">
                <a:sym typeface="Wingdings" pitchFamily="2" charset="2"/>
              </a:rPr>
              <a:t> fibrosis.</a:t>
            </a:r>
          </a:p>
          <a:p>
            <a:pPr>
              <a:buNone/>
            </a:pPr>
            <a:endParaRPr lang="en-US" dirty="0" smtClean="0">
              <a:sym typeface="Wingdings" pitchFamily="2" charset="2"/>
            </a:endParaRPr>
          </a:p>
          <a:p>
            <a:pPr>
              <a:buNone/>
            </a:pPr>
            <a:r>
              <a:rPr lang="en-US" dirty="0" smtClean="0">
                <a:sym typeface="Wingdings" pitchFamily="2" charset="2"/>
              </a:rPr>
              <a:t> *  More of Restrictive </a:t>
            </a:r>
            <a:r>
              <a:rPr lang="en-US" dirty="0" err="1" smtClean="0">
                <a:sym typeface="Wingdings" pitchFamily="2" charset="2"/>
              </a:rPr>
              <a:t>Cardiomyopathy</a:t>
            </a:r>
            <a:r>
              <a:rPr lang="en-US" dirty="0" smtClean="0">
                <a:sym typeface="Wingdings" pitchFamily="2" charset="2"/>
              </a:rPr>
              <a:t>.</a:t>
            </a:r>
          </a:p>
          <a:p>
            <a:pPr>
              <a:buNone/>
            </a:pPr>
            <a:r>
              <a:rPr lang="en-US" dirty="0" smtClean="0">
                <a:sym typeface="Wingdings" pitchFamily="2" charset="2"/>
              </a:rPr>
              <a:t>* RV is more affected due to its anterior location.</a:t>
            </a:r>
          </a:p>
          <a:p>
            <a:pPr>
              <a:buNone/>
            </a:pPr>
            <a:endParaRPr lang="en-US" dirty="0" smtClean="0"/>
          </a:p>
          <a:p>
            <a:pPr>
              <a:buNone/>
            </a:pPr>
            <a:r>
              <a:rPr lang="en-US" dirty="0" smtClean="0"/>
              <a:t>      </a:t>
            </a:r>
          </a:p>
          <a:p>
            <a:pPr>
              <a:buNone/>
            </a:pP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239000" cy="5998536"/>
          </a:xfrm>
        </p:spPr>
        <p:txBody>
          <a:bodyPr/>
          <a:lstStyle/>
          <a:p>
            <a:r>
              <a:rPr lang="en-US" dirty="0" smtClean="0"/>
              <a:t>Management.</a:t>
            </a:r>
          </a:p>
          <a:p>
            <a:pPr>
              <a:buNone/>
            </a:pPr>
            <a:r>
              <a:rPr lang="en-US" dirty="0" smtClean="0"/>
              <a:t>       - Goal directed therapy for HF.</a:t>
            </a:r>
          </a:p>
          <a:p>
            <a:pPr>
              <a:buNone/>
            </a:pPr>
            <a:r>
              <a:rPr lang="en-US" dirty="0" smtClean="0"/>
              <a:t>       - Cardiac transplant for advanced HF.</a:t>
            </a:r>
          </a:p>
          <a:p>
            <a:pPr>
              <a:buNone/>
            </a:pPr>
            <a:endParaRPr lang="en-US" dirty="0" smtClean="0"/>
          </a:p>
          <a:p>
            <a:pPr marL="514350" indent="-514350">
              <a:buNone/>
            </a:pPr>
            <a:r>
              <a:rPr lang="en-US" dirty="0" smtClean="0"/>
              <a:t>4. Pericardial Disease</a:t>
            </a:r>
          </a:p>
          <a:p>
            <a:pPr marL="514350" indent="-514350">
              <a:buNone/>
            </a:pPr>
            <a:r>
              <a:rPr lang="en-US" dirty="0" smtClean="0"/>
              <a:t>     Manifestations</a:t>
            </a:r>
          </a:p>
          <a:p>
            <a:pPr marL="514350" indent="-514350">
              <a:buNone/>
            </a:pPr>
            <a:r>
              <a:rPr lang="en-US" dirty="0" smtClean="0"/>
              <a:t>             - Acute </a:t>
            </a:r>
            <a:r>
              <a:rPr lang="en-US" dirty="0" err="1" smtClean="0"/>
              <a:t>pericarditis</a:t>
            </a:r>
            <a:endParaRPr lang="en-US" dirty="0" smtClean="0"/>
          </a:p>
          <a:p>
            <a:pPr marL="514350" indent="-514350">
              <a:buNone/>
            </a:pPr>
            <a:r>
              <a:rPr lang="en-US" dirty="0" smtClean="0"/>
              <a:t>             -Chronic constrictive </a:t>
            </a:r>
            <a:r>
              <a:rPr lang="en-US" dirty="0" err="1" smtClean="0"/>
              <a:t>pericarditis</a:t>
            </a:r>
            <a:r>
              <a:rPr lang="en-US" dirty="0" smtClean="0"/>
              <a:t>.</a:t>
            </a:r>
          </a:p>
          <a:p>
            <a:pPr marL="514350" indent="-514350">
              <a:buNone/>
            </a:pPr>
            <a:r>
              <a:rPr lang="en-US" dirty="0" smtClean="0"/>
              <a:t>             - Cardiac </a:t>
            </a:r>
            <a:r>
              <a:rPr lang="en-US" dirty="0" err="1" smtClean="0"/>
              <a:t>tamponade</a:t>
            </a:r>
            <a:r>
              <a:rPr lang="en-US" dirty="0" smtClean="0"/>
              <a:t>.</a:t>
            </a:r>
          </a:p>
          <a:p>
            <a:pPr marL="514350" indent="-514350">
              <a:buNone/>
            </a:pPr>
            <a:r>
              <a:rPr lang="en-US" dirty="0" smtClean="0"/>
              <a:t> </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7239000" cy="6074736"/>
          </a:xfrm>
        </p:spPr>
        <p:txBody>
          <a:bodyPr/>
          <a:lstStyle/>
          <a:p>
            <a:r>
              <a:rPr lang="en-US" dirty="0" smtClean="0"/>
              <a:t>Management</a:t>
            </a:r>
          </a:p>
          <a:p>
            <a:pPr>
              <a:buNone/>
            </a:pPr>
            <a:r>
              <a:rPr lang="en-US" dirty="0" smtClean="0"/>
              <a:t>   1. Medical</a:t>
            </a:r>
          </a:p>
          <a:p>
            <a:pPr>
              <a:buNone/>
            </a:pPr>
            <a:r>
              <a:rPr lang="en-US" dirty="0" smtClean="0"/>
              <a:t>   2. Surgical</a:t>
            </a:r>
          </a:p>
          <a:p>
            <a:pPr>
              <a:buNone/>
            </a:pPr>
            <a:endParaRPr lang="en-US" dirty="0" smtClean="0"/>
          </a:p>
          <a:p>
            <a:pPr>
              <a:buNone/>
            </a:pPr>
            <a:r>
              <a:rPr lang="en-US" dirty="0" smtClean="0"/>
              <a:t> </a:t>
            </a:r>
            <a:r>
              <a:rPr lang="en-US" dirty="0" err="1" smtClean="0"/>
              <a:t>Pericardiectomy</a:t>
            </a:r>
            <a:r>
              <a:rPr lang="en-US" dirty="0" smtClean="0"/>
              <a:t>  for CCP</a:t>
            </a:r>
          </a:p>
          <a:p>
            <a:pPr>
              <a:buNone/>
            </a:pPr>
            <a:endParaRPr lang="en-US" dirty="0" smtClean="0"/>
          </a:p>
          <a:p>
            <a:pPr>
              <a:buNone/>
            </a:pPr>
            <a:r>
              <a:rPr lang="en-US" dirty="0" smtClean="0"/>
              <a:t> worst postoperative out comes and survival for RT induced CCP.</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7239000" cy="5922336"/>
          </a:xfrm>
        </p:spPr>
        <p:txBody>
          <a:bodyPr/>
          <a:lstStyle/>
          <a:p>
            <a:pPr>
              <a:buNone/>
            </a:pPr>
            <a:r>
              <a:rPr lang="en-US" dirty="0" smtClean="0"/>
              <a:t>5. Conduction Anomalies.</a:t>
            </a:r>
          </a:p>
          <a:p>
            <a:pPr>
              <a:buNone/>
            </a:pPr>
            <a:endParaRPr lang="en-US" dirty="0" smtClean="0"/>
          </a:p>
          <a:p>
            <a:pPr>
              <a:buNone/>
            </a:pPr>
            <a:r>
              <a:rPr lang="en-US" dirty="0" smtClean="0"/>
              <a:t>   - Sinus node Dysfunction</a:t>
            </a:r>
          </a:p>
          <a:p>
            <a:pPr>
              <a:buNone/>
            </a:pPr>
            <a:r>
              <a:rPr lang="en-US" dirty="0" smtClean="0"/>
              <a:t>   - Av blocks</a:t>
            </a:r>
          </a:p>
          <a:p>
            <a:pPr>
              <a:buNone/>
            </a:pPr>
            <a:r>
              <a:rPr lang="en-US" dirty="0" smtClean="0"/>
              <a:t>   -BBB(RBBB Common),Fascicular blocks</a:t>
            </a:r>
          </a:p>
          <a:p>
            <a:pPr>
              <a:buNone/>
            </a:pPr>
            <a:r>
              <a:rPr lang="en-US" dirty="0" smtClean="0"/>
              <a:t>   - QT </a:t>
            </a:r>
            <a:r>
              <a:rPr lang="en-US" dirty="0" err="1" smtClean="0"/>
              <a:t>Prolongation,VT</a:t>
            </a:r>
            <a:endParaRPr lang="en-US" dirty="0" smtClean="0"/>
          </a:p>
          <a:p>
            <a:pPr>
              <a:buNone/>
            </a:pPr>
            <a:r>
              <a:rPr lang="en-US" dirty="0" smtClean="0"/>
              <a:t>   - Inappropriate </a:t>
            </a:r>
            <a:r>
              <a:rPr lang="en-US" dirty="0" err="1" smtClean="0"/>
              <a:t>Chronotropic</a:t>
            </a:r>
            <a:r>
              <a:rPr lang="en-US" dirty="0" smtClean="0"/>
              <a:t> response</a:t>
            </a:r>
          </a:p>
          <a:p>
            <a:pPr>
              <a:buNone/>
            </a:pPr>
            <a:r>
              <a:rPr lang="en-US" dirty="0" smtClean="0"/>
              <a:t>   - Loss of HR variability.</a:t>
            </a:r>
          </a:p>
          <a:p>
            <a:pPr>
              <a:buNone/>
            </a:pPr>
            <a:r>
              <a:rPr lang="en-US" dirty="0" smtClean="0"/>
              <a:t>   - Persistent Tachycardia.</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7239000" cy="6074736"/>
          </a:xfrm>
        </p:spPr>
        <p:txBody>
          <a:bodyPr/>
          <a:lstStyle/>
          <a:p>
            <a:r>
              <a:rPr lang="en-US" dirty="0" smtClean="0"/>
              <a:t>Screening and prevention.</a:t>
            </a:r>
            <a:endParaRPr lang="en-US" dirty="0"/>
          </a:p>
        </p:txBody>
      </p:sp>
      <p:pic>
        <p:nvPicPr>
          <p:cNvPr id="4" name="Picture 3" descr="jah36720-fig-0004.png"/>
          <p:cNvPicPr>
            <a:picLocks noChangeAspect="1"/>
          </p:cNvPicPr>
          <p:nvPr/>
        </p:nvPicPr>
        <p:blipFill>
          <a:blip r:embed="rId2" cstate="print"/>
          <a:stretch>
            <a:fillRect/>
          </a:stretch>
        </p:blipFill>
        <p:spPr>
          <a:xfrm>
            <a:off x="304800" y="914400"/>
            <a:ext cx="7772400" cy="51816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a:stretch>
            <a:fillRect/>
          </a:stretch>
        </p:blipFill>
        <p:spPr bwMode="auto">
          <a:xfrm>
            <a:off x="381000" y="304800"/>
            <a:ext cx="6238875" cy="2124075"/>
          </a:xfrm>
          <a:prstGeom prst="rect">
            <a:avLst/>
          </a:prstGeom>
          <a:noFill/>
          <a:ln w="9525">
            <a:noFill/>
            <a:miter lim="800000"/>
            <a:headEnd/>
            <a:tailEnd/>
          </a:ln>
          <a:effectLst/>
        </p:spPr>
      </p:pic>
      <p:pic>
        <p:nvPicPr>
          <p:cNvPr id="5" name="Picture 4" descr="jah36720-fig-0005.png"/>
          <p:cNvPicPr>
            <a:picLocks noChangeAspect="1"/>
          </p:cNvPicPr>
          <p:nvPr/>
        </p:nvPicPr>
        <p:blipFill>
          <a:blip r:embed="rId3" cstate="print"/>
          <a:stretch>
            <a:fillRect/>
          </a:stretch>
        </p:blipFill>
        <p:spPr>
          <a:xfrm>
            <a:off x="1143000" y="2209800"/>
            <a:ext cx="5881122" cy="464820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239000" cy="990600"/>
          </a:xfrm>
        </p:spPr>
        <p:txBody>
          <a:bodyPr>
            <a:normAutofit fontScale="90000"/>
          </a:bodyPr>
          <a:lstStyle/>
          <a:p>
            <a:r>
              <a:rPr lang="en-US" dirty="0" smtClean="0"/>
              <a:t>Cardio oncology- approach to the patient.</a:t>
            </a:r>
            <a:endParaRPr lang="en-US" dirty="0"/>
          </a:p>
        </p:txBody>
      </p:sp>
      <p:sp>
        <p:nvSpPr>
          <p:cNvPr id="5" name="Content Placeholder 4"/>
          <p:cNvSpPr>
            <a:spLocks noGrp="1"/>
          </p:cNvSpPr>
          <p:nvPr>
            <p:ph idx="1"/>
          </p:nvPr>
        </p:nvSpPr>
        <p:spPr>
          <a:xfrm>
            <a:off x="457200" y="990600"/>
            <a:ext cx="7239000" cy="5465136"/>
          </a:xfrm>
        </p:spPr>
        <p:txBody>
          <a:bodyPr>
            <a:normAutofit lnSpcReduction="10000"/>
          </a:bodyPr>
          <a:lstStyle/>
          <a:p>
            <a:pPr>
              <a:buNone/>
            </a:pPr>
            <a:r>
              <a:rPr lang="en-US" dirty="0" smtClean="0"/>
              <a:t>Diagnostic Tools to detect Myocardial Toxicity.</a:t>
            </a:r>
          </a:p>
          <a:p>
            <a:pPr>
              <a:buNone/>
            </a:pPr>
            <a:endParaRPr lang="en-US" dirty="0" smtClean="0"/>
          </a:p>
          <a:p>
            <a:pPr>
              <a:buNone/>
            </a:pPr>
            <a:r>
              <a:rPr lang="en-US" dirty="0" smtClean="0"/>
              <a:t>1.ECG</a:t>
            </a:r>
          </a:p>
          <a:p>
            <a:pPr>
              <a:buNone/>
            </a:pPr>
            <a:r>
              <a:rPr lang="en-US" dirty="0" smtClean="0"/>
              <a:t>        </a:t>
            </a:r>
            <a:r>
              <a:rPr lang="en-US" dirty="0" err="1" smtClean="0"/>
              <a:t>Arrythmias</a:t>
            </a:r>
            <a:endParaRPr lang="en-US" dirty="0" smtClean="0"/>
          </a:p>
          <a:p>
            <a:pPr>
              <a:buNone/>
            </a:pPr>
            <a:r>
              <a:rPr lang="en-US" dirty="0" smtClean="0"/>
              <a:t>        QT prolongation</a:t>
            </a:r>
          </a:p>
          <a:p>
            <a:pPr>
              <a:buNone/>
            </a:pPr>
            <a:r>
              <a:rPr lang="en-US" dirty="0" smtClean="0"/>
              <a:t>        ST-T changes</a:t>
            </a:r>
          </a:p>
          <a:p>
            <a:pPr>
              <a:buNone/>
            </a:pPr>
            <a:r>
              <a:rPr lang="en-US" dirty="0" smtClean="0"/>
              <a:t>       Conduction anomalies</a:t>
            </a:r>
          </a:p>
          <a:p>
            <a:pPr>
              <a:buNone/>
            </a:pPr>
            <a:endParaRPr lang="en-US" dirty="0" smtClean="0"/>
          </a:p>
          <a:p>
            <a:pPr>
              <a:buNone/>
            </a:pPr>
            <a:endParaRPr lang="en-US" dirty="0" smtClean="0"/>
          </a:p>
          <a:p>
            <a:pPr>
              <a:buNone/>
            </a:pPr>
            <a:r>
              <a:rPr lang="en-US" dirty="0" smtClean="0"/>
              <a:t> </a:t>
            </a:r>
            <a:r>
              <a:rPr lang="en-US" dirty="0" err="1" smtClean="0"/>
              <a:t>Ecg</a:t>
            </a:r>
            <a:r>
              <a:rPr lang="en-US" dirty="0" smtClean="0"/>
              <a:t> changes are not specific.</a:t>
            </a:r>
          </a:p>
          <a:p>
            <a:pPr>
              <a:buNone/>
            </a:pPr>
            <a:r>
              <a:rPr lang="en-US" dirty="0" smtClean="0"/>
              <a:t> Cannot predict the development of CMP.</a:t>
            </a:r>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7239000" cy="6553200"/>
          </a:xfrm>
        </p:spPr>
        <p:txBody>
          <a:bodyPr>
            <a:normAutofit fontScale="92500" lnSpcReduction="10000"/>
          </a:bodyPr>
          <a:lstStyle/>
          <a:p>
            <a:pPr>
              <a:buNone/>
            </a:pPr>
            <a:r>
              <a:rPr lang="en-US" dirty="0" smtClean="0"/>
              <a:t>  2. ECHO </a:t>
            </a:r>
            <a:r>
              <a:rPr lang="en-US" dirty="0" err="1" smtClean="0"/>
              <a:t>cardiography</a:t>
            </a:r>
            <a:endParaRPr lang="en-US" dirty="0" smtClean="0"/>
          </a:p>
          <a:p>
            <a:pPr>
              <a:buNone/>
            </a:pPr>
            <a:r>
              <a:rPr lang="en-US" dirty="0" smtClean="0"/>
              <a:t>         </a:t>
            </a:r>
          </a:p>
          <a:p>
            <a:pPr>
              <a:buNone/>
            </a:pPr>
            <a:r>
              <a:rPr lang="en-US" dirty="0" smtClean="0"/>
              <a:t>   Most commonly used method to detect myocardial dysfunction </a:t>
            </a:r>
            <a:r>
              <a:rPr lang="en-US" dirty="0" err="1" smtClean="0"/>
              <a:t>before,during</a:t>
            </a:r>
            <a:r>
              <a:rPr lang="en-US" dirty="0" smtClean="0"/>
              <a:t> and after chemotherapy.</a:t>
            </a:r>
          </a:p>
          <a:p>
            <a:pPr>
              <a:buNone/>
            </a:pPr>
            <a:r>
              <a:rPr lang="en-US" dirty="0" smtClean="0"/>
              <a:t>   </a:t>
            </a:r>
          </a:p>
          <a:p>
            <a:pPr>
              <a:buNone/>
            </a:pPr>
            <a:r>
              <a:rPr lang="en-US" dirty="0" smtClean="0"/>
              <a:t>   All patients should undergo 2D,3D volume and LVEF measurements, GLS,RV size and systolic function.</a:t>
            </a:r>
          </a:p>
          <a:p>
            <a:pPr>
              <a:buNone/>
            </a:pPr>
            <a:endParaRPr lang="en-US" dirty="0" smtClean="0"/>
          </a:p>
          <a:p>
            <a:pPr>
              <a:buNone/>
            </a:pPr>
            <a:endParaRPr lang="en-US" dirty="0" smtClean="0"/>
          </a:p>
          <a:p>
            <a:pPr>
              <a:buNone/>
            </a:pPr>
            <a:r>
              <a:rPr lang="en-US" dirty="0" smtClean="0"/>
              <a:t> Since Diastolic dysfunction occurs earlier than </a:t>
            </a:r>
            <a:r>
              <a:rPr lang="en-US" dirty="0" err="1" smtClean="0"/>
              <a:t>systolic,full</a:t>
            </a:r>
            <a:r>
              <a:rPr lang="en-US" dirty="0" smtClean="0"/>
              <a:t> Diastolic assessment to be done @baseline and follow up. </a:t>
            </a:r>
          </a:p>
          <a:p>
            <a:pPr>
              <a:buNone/>
            </a:pPr>
            <a:endParaRPr lang="en-US" dirty="0" smtClean="0"/>
          </a:p>
          <a:p>
            <a:pPr>
              <a:buNone/>
            </a:pPr>
            <a:endParaRPr lang="en-US" dirty="0" smtClean="0"/>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7239000" cy="6172200"/>
          </a:xfrm>
        </p:spPr>
        <p:txBody>
          <a:bodyPr>
            <a:normAutofit fontScale="92500" lnSpcReduction="10000"/>
          </a:bodyPr>
          <a:lstStyle/>
          <a:p>
            <a:pPr>
              <a:buNone/>
            </a:pPr>
            <a:r>
              <a:rPr lang="en-US" dirty="0" smtClean="0"/>
              <a:t>  Systolic function Assessment</a:t>
            </a:r>
          </a:p>
          <a:p>
            <a:pPr>
              <a:buNone/>
            </a:pPr>
            <a:r>
              <a:rPr lang="en-US" dirty="0" smtClean="0"/>
              <a:t>  </a:t>
            </a:r>
            <a:r>
              <a:rPr lang="en-US" dirty="0" smtClean="0">
                <a:sym typeface="Wingdings" pitchFamily="2" charset="2"/>
              </a:rPr>
              <a:t></a:t>
            </a:r>
            <a:r>
              <a:rPr lang="en-US" dirty="0" smtClean="0"/>
              <a:t>Estimating LVEF is not supported.</a:t>
            </a:r>
          </a:p>
          <a:p>
            <a:pPr>
              <a:buNone/>
            </a:pPr>
            <a:endParaRPr lang="en-US" dirty="0" smtClean="0"/>
          </a:p>
          <a:p>
            <a:pPr>
              <a:buNone/>
            </a:pPr>
            <a:r>
              <a:rPr lang="en-US" dirty="0" smtClean="0"/>
              <a:t>  </a:t>
            </a:r>
            <a:r>
              <a:rPr lang="en-US" dirty="0" smtClean="0">
                <a:sym typeface="Wingdings" pitchFamily="2" charset="2"/>
              </a:rPr>
              <a:t></a:t>
            </a:r>
            <a:r>
              <a:rPr lang="en-US" dirty="0" smtClean="0"/>
              <a:t>2D volumetric Simpson's is recommended, preferably from measurements in two planes (apical four- and two-chamber). </a:t>
            </a:r>
            <a:r>
              <a:rPr lang="en-US" dirty="0" err="1" smtClean="0"/>
              <a:t>Endocardial</a:t>
            </a:r>
            <a:r>
              <a:rPr lang="en-US" dirty="0" smtClean="0"/>
              <a:t> surface should be traced at end-diastole and end-systole, excluding papillary muscles and </a:t>
            </a:r>
            <a:r>
              <a:rPr lang="en-US" dirty="0" err="1" smtClean="0"/>
              <a:t>trabeculation</a:t>
            </a:r>
            <a:r>
              <a:rPr lang="en-US" dirty="0" smtClean="0"/>
              <a:t>.</a:t>
            </a:r>
          </a:p>
          <a:p>
            <a:pPr>
              <a:buNone/>
            </a:pPr>
            <a:endParaRPr lang="en-US" dirty="0" smtClean="0"/>
          </a:p>
          <a:p>
            <a:pPr>
              <a:buNone/>
            </a:pPr>
            <a:r>
              <a:rPr lang="en-US" dirty="0" smtClean="0">
                <a:sym typeface="Wingdings" pitchFamily="2" charset="2"/>
              </a:rPr>
              <a:t></a:t>
            </a:r>
            <a:r>
              <a:rPr lang="en-US" dirty="0" smtClean="0"/>
              <a:t>3D LVEF assessment allows for more precise contouring of the actual shape of the LV cavity and does not rely on the geometric assumptions as 2D LVEF assessment does. As such, 3D LVEF reportedly has superior reproducibility compared to 2D LVEF.</a:t>
            </a:r>
          </a:p>
          <a:p>
            <a:pPr>
              <a:buNone/>
            </a:pPr>
            <a:r>
              <a:rPr lang="en-US" dirty="0" smtClean="0"/>
              <a:t>  </a:t>
            </a:r>
          </a:p>
          <a:p>
            <a:pPr>
              <a:buNone/>
            </a:pP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382000" cy="685800"/>
          </a:xfrm>
        </p:spPr>
        <p:txBody>
          <a:bodyPr>
            <a:normAutofit/>
          </a:bodyPr>
          <a:lstStyle/>
          <a:p>
            <a:r>
              <a:rPr lang="en-US" dirty="0" smtClean="0"/>
              <a:t>Determinants of </a:t>
            </a:r>
            <a:r>
              <a:rPr lang="en-US" dirty="0" err="1" smtClean="0"/>
              <a:t>cardiotoxicity</a:t>
            </a:r>
            <a:endParaRPr lang="en-US" dirty="0"/>
          </a:p>
        </p:txBody>
      </p:sp>
      <p:sp>
        <p:nvSpPr>
          <p:cNvPr id="3" name="Content Placeholder 2"/>
          <p:cNvSpPr>
            <a:spLocks noGrp="1"/>
          </p:cNvSpPr>
          <p:nvPr>
            <p:ph idx="1"/>
          </p:nvPr>
        </p:nvSpPr>
        <p:spPr>
          <a:xfrm>
            <a:off x="457200" y="990600"/>
            <a:ext cx="7239000" cy="5638800"/>
          </a:xfrm>
        </p:spPr>
        <p:txBody>
          <a:bodyPr>
            <a:normAutofit fontScale="92500"/>
          </a:bodyPr>
          <a:lstStyle/>
          <a:p>
            <a:r>
              <a:rPr lang="en-US" dirty="0" smtClean="0"/>
              <a:t>Age (Older/Younger)</a:t>
            </a:r>
          </a:p>
          <a:p>
            <a:endParaRPr lang="en-US" dirty="0" smtClean="0"/>
          </a:p>
          <a:p>
            <a:r>
              <a:rPr lang="en-US" dirty="0" smtClean="0"/>
              <a:t>Female sex</a:t>
            </a:r>
          </a:p>
          <a:p>
            <a:endParaRPr lang="en-US" dirty="0" smtClean="0"/>
          </a:p>
          <a:p>
            <a:r>
              <a:rPr lang="en-US" dirty="0" smtClean="0"/>
              <a:t>Preexisting CVD-HTN/CAD/Metabolic syndrome</a:t>
            </a:r>
          </a:p>
          <a:p>
            <a:endParaRPr lang="en-US" dirty="0" smtClean="0"/>
          </a:p>
          <a:p>
            <a:r>
              <a:rPr lang="en-US" dirty="0" smtClean="0"/>
              <a:t>Previous exposure  to Chemo/Radiation.</a:t>
            </a:r>
          </a:p>
          <a:p>
            <a:endParaRPr lang="en-US" dirty="0" smtClean="0"/>
          </a:p>
          <a:p>
            <a:r>
              <a:rPr lang="en-US" dirty="0" smtClean="0"/>
              <a:t>Genetic susceptibility</a:t>
            </a:r>
          </a:p>
          <a:p>
            <a:endParaRPr lang="en-US" dirty="0" smtClean="0"/>
          </a:p>
          <a:p>
            <a:r>
              <a:rPr lang="en-US" dirty="0" smtClean="0"/>
              <a:t>Pharmacokinetic properties of anticancer drugs-Dose/Schedule/Route/concomitant use of other anticancer drug.</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7239000" cy="6150936"/>
          </a:xfrm>
        </p:spPr>
        <p:txBody>
          <a:bodyPr/>
          <a:lstStyle/>
          <a:p>
            <a:pPr>
              <a:buNone/>
            </a:pPr>
            <a:r>
              <a:rPr lang="en-US" dirty="0" smtClean="0">
                <a:sym typeface="Wingdings" pitchFamily="2" charset="2"/>
              </a:rPr>
              <a:t>  </a:t>
            </a:r>
            <a:r>
              <a:rPr lang="en-US" dirty="0" smtClean="0"/>
              <a:t>When two contiguous LV segments from any apical view are not adequately seen, contrast is recommended, and should then be used in all sequential testing.(use contrast after recording GLS)</a:t>
            </a:r>
            <a:endParaRPr lang="en-US" dirty="0"/>
          </a:p>
        </p:txBody>
      </p:sp>
      <p:pic>
        <p:nvPicPr>
          <p:cNvPr id="4" name="Picture 3" descr="download.jpg"/>
          <p:cNvPicPr>
            <a:picLocks noChangeAspect="1"/>
          </p:cNvPicPr>
          <p:nvPr/>
        </p:nvPicPr>
        <p:blipFill>
          <a:blip r:embed="rId2"/>
          <a:stretch>
            <a:fillRect/>
          </a:stretch>
        </p:blipFill>
        <p:spPr>
          <a:xfrm>
            <a:off x="381000" y="2667000"/>
            <a:ext cx="4038600" cy="259080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7239000" cy="6477000"/>
          </a:xfrm>
        </p:spPr>
        <p:txBody>
          <a:bodyPr/>
          <a:lstStyle/>
          <a:p>
            <a:r>
              <a:rPr lang="en-US" dirty="0" smtClean="0"/>
              <a:t>GLS through speckle-tracking ECHO </a:t>
            </a:r>
            <a:r>
              <a:rPr lang="en-US" dirty="0" err="1" smtClean="0"/>
              <a:t>cardiography</a:t>
            </a:r>
            <a:endParaRPr lang="en-US" dirty="0" smtClean="0"/>
          </a:p>
          <a:p>
            <a:pPr>
              <a:buNone/>
            </a:pPr>
            <a:endParaRPr lang="en-US" dirty="0" smtClean="0"/>
          </a:p>
          <a:p>
            <a:pPr>
              <a:buNone/>
            </a:pPr>
            <a:r>
              <a:rPr lang="en-US" dirty="0" smtClean="0"/>
              <a:t>  </a:t>
            </a:r>
            <a:r>
              <a:rPr lang="en-US" dirty="0" smtClean="0">
                <a:sym typeface="Wingdings" pitchFamily="2" charset="2"/>
              </a:rPr>
              <a:t></a:t>
            </a:r>
            <a:r>
              <a:rPr lang="en-US" dirty="0" smtClean="0"/>
              <a:t>Longitudinal strain is the degree of deformation from base to apex, with more negative values indicating greater deformation.</a:t>
            </a:r>
          </a:p>
          <a:p>
            <a:pPr>
              <a:buNone/>
            </a:pPr>
            <a:r>
              <a:rPr lang="en-US" dirty="0" smtClean="0"/>
              <a:t> </a:t>
            </a:r>
            <a:r>
              <a:rPr lang="en-US" dirty="0" smtClean="0">
                <a:sym typeface="Wingdings" pitchFamily="2" charset="2"/>
              </a:rPr>
              <a:t></a:t>
            </a:r>
            <a:r>
              <a:rPr lang="en-US" dirty="0" smtClean="0"/>
              <a:t>GLS is obtained from all three standard apical views</a:t>
            </a:r>
          </a:p>
          <a:p>
            <a:pPr>
              <a:buNone/>
            </a:pPr>
            <a:r>
              <a:rPr lang="en-US" dirty="0" smtClean="0"/>
              <a:t> </a:t>
            </a:r>
            <a:r>
              <a:rPr lang="en-US" dirty="0" smtClean="0">
                <a:sym typeface="Wingdings" pitchFamily="2" charset="2"/>
              </a:rPr>
              <a:t></a:t>
            </a:r>
            <a:r>
              <a:rPr lang="en-US" dirty="0" smtClean="0"/>
              <a:t>The two visible contours should outline the </a:t>
            </a:r>
            <a:r>
              <a:rPr lang="en-US" dirty="0" err="1" smtClean="0"/>
              <a:t>endocardial</a:t>
            </a:r>
            <a:r>
              <a:rPr lang="en-US" dirty="0" smtClean="0"/>
              <a:t> border and </a:t>
            </a:r>
            <a:r>
              <a:rPr lang="en-US" dirty="0" err="1" smtClean="0"/>
              <a:t>epicardial</a:t>
            </a:r>
            <a:r>
              <a:rPr lang="en-US" dirty="0" smtClean="0"/>
              <a:t> border with the region of interest aligned as accurately as possible to obtain the 17-segment LV model.</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239000" cy="6172200"/>
          </a:xfrm>
        </p:spPr>
        <p:txBody>
          <a:bodyPr/>
          <a:lstStyle/>
          <a:p>
            <a:pPr>
              <a:buNone/>
            </a:pPr>
            <a:r>
              <a:rPr lang="en-US" dirty="0" smtClean="0"/>
              <a:t> </a:t>
            </a:r>
            <a:r>
              <a:rPr lang="en-US" dirty="0" smtClean="0">
                <a:sym typeface="Wingdings" pitchFamily="2" charset="2"/>
              </a:rPr>
              <a:t></a:t>
            </a:r>
            <a:r>
              <a:rPr lang="en-US" dirty="0" smtClean="0"/>
              <a:t> A normal GLS is typically defined as more negative than -17% for males and -18% for females.</a:t>
            </a:r>
          </a:p>
          <a:p>
            <a:pPr>
              <a:buNone/>
            </a:pPr>
            <a:endParaRPr lang="en-US" dirty="0" smtClean="0"/>
          </a:p>
          <a:p>
            <a:pPr>
              <a:buNone/>
            </a:pPr>
            <a:r>
              <a:rPr lang="en-US" dirty="0" smtClean="0">
                <a:sym typeface="Wingdings" pitchFamily="2" charset="2"/>
              </a:rPr>
              <a:t></a:t>
            </a:r>
            <a:r>
              <a:rPr lang="en-US" dirty="0" smtClean="0"/>
              <a:t> A sequential change in GLS from -22% to      -18% is considered significant, as it reflects a &gt;15% change and is known to predict subsequent decline in LVEF.</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239000" cy="5998536"/>
          </a:xfrm>
        </p:spPr>
        <p:txBody>
          <a:bodyPr/>
          <a:lstStyle/>
          <a:p>
            <a:r>
              <a:rPr lang="en-US" dirty="0" smtClean="0">
                <a:sym typeface="Wingdings" pitchFamily="2" charset="2"/>
              </a:rPr>
              <a:t>RV function</a:t>
            </a:r>
          </a:p>
          <a:p>
            <a:pPr>
              <a:buNone/>
            </a:pPr>
            <a:r>
              <a:rPr lang="en-US" dirty="0" smtClean="0">
                <a:sym typeface="Wingdings" pitchFamily="2" charset="2"/>
              </a:rPr>
              <a:t>    </a:t>
            </a:r>
            <a:r>
              <a:rPr lang="en-US" dirty="0" smtClean="0"/>
              <a:t>Right heart assessment is being incorporated now as there is increasing evidences to suggests that RV abnormalities are of prognostic significance.</a:t>
            </a:r>
          </a:p>
          <a:p>
            <a:pPr>
              <a:buNone/>
            </a:pP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7239000" cy="6324600"/>
          </a:xfrm>
        </p:spPr>
        <p:txBody>
          <a:bodyPr>
            <a:normAutofit fontScale="92500"/>
          </a:bodyPr>
          <a:lstStyle/>
          <a:p>
            <a:r>
              <a:rPr lang="en-US" dirty="0" smtClean="0"/>
              <a:t>ECHO </a:t>
            </a:r>
            <a:r>
              <a:rPr lang="en-US" dirty="0" err="1" smtClean="0"/>
              <a:t>cardiographic</a:t>
            </a:r>
            <a:r>
              <a:rPr lang="en-US" dirty="0" smtClean="0"/>
              <a:t> </a:t>
            </a:r>
            <a:r>
              <a:rPr lang="en-US" dirty="0" err="1" smtClean="0"/>
              <a:t>defenition</a:t>
            </a:r>
            <a:r>
              <a:rPr lang="en-US" dirty="0" smtClean="0"/>
              <a:t> of </a:t>
            </a:r>
            <a:r>
              <a:rPr lang="en-US" dirty="0" err="1" smtClean="0"/>
              <a:t>Cardiotoxicity</a:t>
            </a:r>
            <a:r>
              <a:rPr lang="en-US" dirty="0" smtClean="0"/>
              <a:t>.</a:t>
            </a:r>
          </a:p>
          <a:p>
            <a:pPr>
              <a:buNone/>
            </a:pPr>
            <a:r>
              <a:rPr lang="en-US" dirty="0" smtClean="0"/>
              <a:t>   </a:t>
            </a:r>
            <a:r>
              <a:rPr lang="en-US" dirty="0" smtClean="0">
                <a:sym typeface="Wingdings" pitchFamily="2" charset="2"/>
              </a:rPr>
              <a:t></a:t>
            </a:r>
            <a:r>
              <a:rPr lang="en-US" dirty="0" smtClean="0"/>
              <a:t>Definite </a:t>
            </a:r>
            <a:r>
              <a:rPr lang="en-US" dirty="0" err="1" smtClean="0"/>
              <a:t>cardiotoxicity</a:t>
            </a:r>
            <a:r>
              <a:rPr lang="en-US" dirty="0" smtClean="0"/>
              <a:t>: a decline in 2D/3D LVEF by &gt;10% (absolute percentage points) to a value &lt;50%.</a:t>
            </a:r>
          </a:p>
          <a:p>
            <a:pPr>
              <a:buNone/>
            </a:pPr>
            <a:endParaRPr lang="en-US" dirty="0" smtClean="0"/>
          </a:p>
          <a:p>
            <a:pPr>
              <a:buNone/>
            </a:pPr>
            <a:r>
              <a:rPr lang="en-US" dirty="0" smtClean="0">
                <a:sym typeface="Wingdings" pitchFamily="2" charset="2"/>
              </a:rPr>
              <a:t>  </a:t>
            </a:r>
            <a:r>
              <a:rPr lang="en-US" dirty="0" smtClean="0"/>
              <a:t>Probable subclinical </a:t>
            </a:r>
            <a:r>
              <a:rPr lang="en-US" dirty="0" err="1" smtClean="0"/>
              <a:t>cardiotoxicity</a:t>
            </a:r>
            <a:r>
              <a:rPr lang="en-US" dirty="0" smtClean="0"/>
              <a:t>: a decline in 2D/3D LVEF by &gt;10% to a value ≥50% with an accompanying decrease in GLS &gt;15%.</a:t>
            </a:r>
          </a:p>
          <a:p>
            <a:pPr>
              <a:buNone/>
            </a:pPr>
            <a:endParaRPr lang="en-US" dirty="0" smtClean="0"/>
          </a:p>
          <a:p>
            <a:pPr>
              <a:buNone/>
            </a:pPr>
            <a:r>
              <a:rPr lang="en-US" dirty="0" smtClean="0">
                <a:sym typeface="Wingdings" pitchFamily="2" charset="2"/>
              </a:rPr>
              <a:t>  </a:t>
            </a:r>
            <a:r>
              <a:rPr lang="en-US" dirty="0" smtClean="0"/>
              <a:t>Possible subclinical </a:t>
            </a:r>
            <a:r>
              <a:rPr lang="en-US" dirty="0" err="1" smtClean="0"/>
              <a:t>cardiotoxicity</a:t>
            </a:r>
            <a:r>
              <a:rPr lang="en-US" dirty="0" smtClean="0"/>
              <a:t>: a decline in 2D/3D LVEF &lt;10% to a value &lt;50%.</a:t>
            </a:r>
          </a:p>
          <a:p>
            <a:pPr>
              <a:buNone/>
            </a:pPr>
            <a:r>
              <a:rPr lang="en-US" dirty="0" smtClean="0"/>
              <a:t>                         or</a:t>
            </a:r>
          </a:p>
          <a:p>
            <a:pPr>
              <a:buNone/>
            </a:pPr>
            <a:r>
              <a:rPr lang="en-US" dirty="0" smtClean="0"/>
              <a:t>  </a:t>
            </a:r>
            <a:r>
              <a:rPr lang="en-US" dirty="0" smtClean="0">
                <a:sym typeface="Wingdings" pitchFamily="2" charset="2"/>
              </a:rPr>
              <a:t>   </a:t>
            </a:r>
            <a:r>
              <a:rPr lang="en-US" dirty="0" smtClean="0"/>
              <a:t>LV GLS: A relative percentage reduction in GLS by &gt;15% from baseline</a:t>
            </a:r>
          </a:p>
          <a:p>
            <a:pPr>
              <a:buNone/>
            </a:pPr>
            <a:endParaRPr lang="en-US" dirty="0" smtClean="0"/>
          </a:p>
          <a:p>
            <a:pPr>
              <a:buNone/>
            </a:pPr>
            <a:endParaRPr lang="en-US"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7239000" cy="6074736"/>
          </a:xfrm>
        </p:spPr>
        <p:txBody>
          <a:bodyPr/>
          <a:lstStyle/>
          <a:p>
            <a:r>
              <a:rPr lang="en-US" dirty="0" smtClean="0"/>
              <a:t>If GLS is not concordant with LVEF, cardiac magnetic resonance imaging may be considered.</a:t>
            </a:r>
          </a:p>
          <a:p>
            <a:endParaRPr lang="en-US" dirty="0" smtClean="0"/>
          </a:p>
          <a:p>
            <a:endParaRPr lang="en-US" dirty="0" smtClean="0"/>
          </a:p>
          <a:p>
            <a:r>
              <a:rPr lang="en-US" dirty="0" smtClean="0"/>
              <a:t>Frequency of monitoring varies according to different guidelines-so case –case based approach may be followed.</a:t>
            </a:r>
          </a:p>
          <a:p>
            <a:pPr>
              <a:buNone/>
            </a:pPr>
            <a:r>
              <a:rPr lang="en-US" dirty="0" smtClean="0"/>
              <a:t>     one in  months during active phase of chemo/RT.</a:t>
            </a:r>
          </a:p>
          <a:p>
            <a:pPr>
              <a:buNone/>
            </a:pPr>
            <a:r>
              <a:rPr lang="en-US" dirty="0" smtClean="0"/>
              <a:t>     Post treatment </a:t>
            </a:r>
            <a:r>
              <a:rPr lang="en-US" dirty="0" err="1" smtClean="0"/>
              <a:t>surveilance</a:t>
            </a:r>
            <a:r>
              <a:rPr lang="en-US" dirty="0" smtClean="0"/>
              <a:t> can range B/W 1-5 years </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7239000" cy="6074736"/>
          </a:xfrm>
        </p:spPr>
        <p:txBody>
          <a:bodyPr/>
          <a:lstStyle/>
          <a:p>
            <a:r>
              <a:rPr lang="en-US" dirty="0" smtClean="0"/>
              <a:t>3.Cardiac MRI</a:t>
            </a:r>
          </a:p>
          <a:p>
            <a:pPr>
              <a:buNone/>
            </a:pPr>
            <a:r>
              <a:rPr lang="en-US" dirty="0" smtClean="0"/>
              <a:t>        Accurate LV/RV Fn</a:t>
            </a:r>
          </a:p>
          <a:p>
            <a:pPr>
              <a:buNone/>
            </a:pPr>
            <a:r>
              <a:rPr lang="en-US" dirty="0" smtClean="0"/>
              <a:t>       Evaluation of pericardium</a:t>
            </a:r>
          </a:p>
          <a:p>
            <a:pPr>
              <a:buNone/>
            </a:pPr>
            <a:r>
              <a:rPr lang="en-US" dirty="0" smtClean="0"/>
              <a:t>       LGE in case of fibrosis- prognostic significance in case of low LVEF.</a:t>
            </a:r>
          </a:p>
          <a:p>
            <a:pPr>
              <a:buNone/>
            </a:pPr>
            <a:endParaRPr lang="en-US" dirty="0" smtClean="0"/>
          </a:p>
          <a:p>
            <a:pPr>
              <a:buNone/>
            </a:pPr>
            <a:r>
              <a:rPr lang="en-US" dirty="0" smtClean="0"/>
              <a:t> </a:t>
            </a:r>
          </a:p>
          <a:p>
            <a:pPr>
              <a:buNone/>
            </a:pPr>
            <a:r>
              <a:rPr lang="en-US" dirty="0" smtClean="0"/>
              <a:t>  4.Nuclear cardiac Imaging</a:t>
            </a:r>
          </a:p>
          <a:p>
            <a:pPr>
              <a:buNone/>
            </a:pPr>
            <a:r>
              <a:rPr lang="en-US" dirty="0" smtClean="0"/>
              <a:t>          Previously used for years for CTRCD</a:t>
            </a:r>
          </a:p>
          <a:p>
            <a:pPr>
              <a:buNone/>
            </a:pPr>
            <a:r>
              <a:rPr lang="en-US" dirty="0" smtClean="0"/>
              <a:t>          Limitation- High radiation exposure </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7391400" cy="6400800"/>
          </a:xfrm>
        </p:spPr>
        <p:txBody>
          <a:bodyPr>
            <a:normAutofit lnSpcReduction="10000"/>
          </a:bodyPr>
          <a:lstStyle/>
          <a:p>
            <a:pPr>
              <a:buNone/>
            </a:pPr>
            <a:r>
              <a:rPr lang="en-US" dirty="0" smtClean="0"/>
              <a:t>  5.Cardiac Biomarkers</a:t>
            </a:r>
          </a:p>
          <a:p>
            <a:pPr>
              <a:buNone/>
            </a:pPr>
            <a:r>
              <a:rPr lang="en-US" dirty="0" smtClean="0"/>
              <a:t>        </a:t>
            </a:r>
            <a:r>
              <a:rPr lang="en-US" dirty="0" smtClean="0">
                <a:sym typeface="Wingdings" pitchFamily="2" charset="2"/>
              </a:rPr>
              <a:t></a:t>
            </a:r>
            <a:r>
              <a:rPr lang="en-US" dirty="0" err="1" smtClean="0">
                <a:sym typeface="Wingdings" pitchFamily="2" charset="2"/>
              </a:rPr>
              <a:t>Troponin</a:t>
            </a:r>
            <a:r>
              <a:rPr lang="en-US" dirty="0" smtClean="0">
                <a:sym typeface="Wingdings" pitchFamily="2" charset="2"/>
              </a:rPr>
              <a:t> I</a:t>
            </a:r>
          </a:p>
          <a:p>
            <a:pPr>
              <a:buNone/>
            </a:pPr>
            <a:r>
              <a:rPr lang="en-US" dirty="0" smtClean="0">
                <a:sym typeface="Wingdings" pitchFamily="2" charset="2"/>
              </a:rPr>
              <a:t>        High Sensitivity </a:t>
            </a:r>
            <a:r>
              <a:rPr lang="en-US" dirty="0" err="1" smtClean="0">
                <a:sym typeface="Wingdings" pitchFamily="2" charset="2"/>
              </a:rPr>
              <a:t>Trop</a:t>
            </a:r>
            <a:r>
              <a:rPr lang="en-US" dirty="0" smtClean="0">
                <a:sym typeface="Wingdings" pitchFamily="2" charset="2"/>
              </a:rPr>
              <a:t>  I</a:t>
            </a:r>
          </a:p>
          <a:p>
            <a:pPr>
              <a:buNone/>
            </a:pPr>
            <a:r>
              <a:rPr lang="en-US" dirty="0" smtClean="0">
                <a:sym typeface="Wingdings" pitchFamily="2" charset="2"/>
              </a:rPr>
              <a:t>        BNP</a:t>
            </a:r>
          </a:p>
          <a:p>
            <a:pPr>
              <a:buNone/>
            </a:pPr>
            <a:r>
              <a:rPr lang="en-US" dirty="0" smtClean="0">
                <a:sym typeface="Wingdings" pitchFamily="2" charset="2"/>
              </a:rPr>
              <a:t>        NT-Pro BNP</a:t>
            </a:r>
          </a:p>
          <a:p>
            <a:pPr>
              <a:buNone/>
            </a:pPr>
            <a:endParaRPr lang="en-US" dirty="0" smtClean="0">
              <a:sym typeface="Wingdings" pitchFamily="2" charset="2"/>
            </a:endParaRPr>
          </a:p>
          <a:p>
            <a:pPr>
              <a:buNone/>
            </a:pPr>
            <a:r>
              <a:rPr lang="en-US" dirty="0" smtClean="0">
                <a:sym typeface="Wingdings" pitchFamily="2" charset="2"/>
              </a:rPr>
              <a:t>  New elevation in </a:t>
            </a:r>
            <a:r>
              <a:rPr lang="en-US" dirty="0" err="1" smtClean="0">
                <a:sym typeface="Wingdings" pitchFamily="2" charset="2"/>
              </a:rPr>
              <a:t>Troponin</a:t>
            </a:r>
            <a:r>
              <a:rPr lang="en-US" dirty="0" smtClean="0">
                <a:sym typeface="Wingdings" pitchFamily="2" charset="2"/>
              </a:rPr>
              <a:t> during </a:t>
            </a:r>
            <a:r>
              <a:rPr lang="en-US" dirty="0" err="1" smtClean="0">
                <a:sym typeface="Wingdings" pitchFamily="2" charset="2"/>
              </a:rPr>
              <a:t>Anthracycline</a:t>
            </a:r>
            <a:r>
              <a:rPr lang="en-US" dirty="0" smtClean="0">
                <a:sym typeface="Wingdings" pitchFamily="2" charset="2"/>
              </a:rPr>
              <a:t>/</a:t>
            </a:r>
            <a:r>
              <a:rPr lang="en-US" dirty="0" err="1" smtClean="0">
                <a:sym typeface="Wingdings" pitchFamily="2" charset="2"/>
              </a:rPr>
              <a:t>Trastuzumab</a:t>
            </a:r>
            <a:r>
              <a:rPr lang="en-US" dirty="0" smtClean="0">
                <a:sym typeface="Wingdings" pitchFamily="2" charset="2"/>
              </a:rPr>
              <a:t> therapy can predict subsequent </a:t>
            </a:r>
            <a:r>
              <a:rPr lang="en-US" dirty="0" err="1" smtClean="0">
                <a:sym typeface="Wingdings" pitchFamily="2" charset="2"/>
              </a:rPr>
              <a:t>Lvdysfn</a:t>
            </a:r>
            <a:r>
              <a:rPr lang="en-US" dirty="0" smtClean="0">
                <a:sym typeface="Wingdings" pitchFamily="2" charset="2"/>
              </a:rPr>
              <a:t>.</a:t>
            </a:r>
          </a:p>
          <a:p>
            <a:pPr>
              <a:buNone/>
            </a:pPr>
            <a:endParaRPr lang="en-US" dirty="0" smtClean="0">
              <a:sym typeface="Wingdings" pitchFamily="2" charset="2"/>
            </a:endParaRPr>
          </a:p>
          <a:p>
            <a:pPr>
              <a:buNone/>
            </a:pPr>
            <a:r>
              <a:rPr lang="en-US" dirty="0" smtClean="0">
                <a:sym typeface="Wingdings" pitchFamily="2" charset="2"/>
              </a:rPr>
              <a:t>There is no clear evidence to with hold chemotherapy based on abnormal biomarkers.</a:t>
            </a:r>
          </a:p>
          <a:p>
            <a:pPr>
              <a:buNone/>
            </a:pPr>
            <a:endParaRPr lang="en-US" dirty="0" smtClean="0">
              <a:sym typeface="Wingdings" pitchFamily="2" charset="2"/>
            </a:endParaRPr>
          </a:p>
          <a:p>
            <a:pPr>
              <a:buNone/>
            </a:pPr>
            <a:r>
              <a:rPr lang="en-US" dirty="0" smtClean="0">
                <a:sym typeface="Wingdings" pitchFamily="2" charset="2"/>
              </a:rPr>
              <a:t>Role of BNP/NT </a:t>
            </a:r>
            <a:r>
              <a:rPr lang="en-US" dirty="0" err="1" smtClean="0">
                <a:sym typeface="Wingdings" pitchFamily="2" charset="2"/>
              </a:rPr>
              <a:t>proBNP</a:t>
            </a:r>
            <a:r>
              <a:rPr lang="en-US" dirty="0" smtClean="0">
                <a:sym typeface="Wingdings" pitchFamily="2" charset="2"/>
              </a:rPr>
              <a:t> in surveillance to define high risk patients is still not established. </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239000" cy="1127760"/>
          </a:xfrm>
        </p:spPr>
        <p:txBody>
          <a:bodyPr>
            <a:normAutofit fontScale="90000"/>
          </a:bodyPr>
          <a:lstStyle/>
          <a:p>
            <a:r>
              <a:rPr lang="en-US" dirty="0" smtClean="0"/>
              <a:t>Approach to cancer patient at risk or with </a:t>
            </a:r>
            <a:r>
              <a:rPr lang="en-US" dirty="0" err="1" smtClean="0"/>
              <a:t>cvd</a:t>
            </a:r>
            <a:r>
              <a:rPr lang="en-US" dirty="0" smtClean="0"/>
              <a:t> </a:t>
            </a:r>
            <a:endParaRPr lang="en-US" dirty="0"/>
          </a:p>
        </p:txBody>
      </p:sp>
      <p:sp>
        <p:nvSpPr>
          <p:cNvPr id="3" name="Content Placeholder 2"/>
          <p:cNvSpPr>
            <a:spLocks noGrp="1"/>
          </p:cNvSpPr>
          <p:nvPr>
            <p:ph idx="1"/>
          </p:nvPr>
        </p:nvSpPr>
        <p:spPr>
          <a:xfrm>
            <a:off x="457200" y="1676400"/>
            <a:ext cx="7239000" cy="4953000"/>
          </a:xfrm>
        </p:spPr>
        <p:txBody>
          <a:bodyPr>
            <a:normAutofit fontScale="92500"/>
          </a:bodyPr>
          <a:lstStyle/>
          <a:p>
            <a:pPr>
              <a:buNone/>
            </a:pPr>
            <a:r>
              <a:rPr lang="en-US" dirty="0" smtClean="0"/>
              <a:t>1. </a:t>
            </a:r>
            <a:r>
              <a:rPr lang="en-US" b="1" u="sng" dirty="0" err="1" smtClean="0"/>
              <a:t>Cardiomyopathy</a:t>
            </a:r>
            <a:r>
              <a:rPr lang="en-US" b="1" u="sng" dirty="0" smtClean="0"/>
              <a:t>/Heart failure consideration.</a:t>
            </a:r>
          </a:p>
          <a:p>
            <a:pPr>
              <a:buNone/>
            </a:pPr>
            <a:r>
              <a:rPr lang="en-US" b="1" u="sng" dirty="0" smtClean="0"/>
              <a:t> </a:t>
            </a:r>
          </a:p>
          <a:p>
            <a:pPr>
              <a:buNone/>
            </a:pPr>
            <a:r>
              <a:rPr lang="en-US" dirty="0" smtClean="0"/>
              <a:t>*Earlier </a:t>
            </a:r>
            <a:r>
              <a:rPr lang="en-US" dirty="0" err="1" smtClean="0"/>
              <a:t>clasification</a:t>
            </a:r>
            <a:r>
              <a:rPr lang="en-US" dirty="0" smtClean="0"/>
              <a:t> as Type1,Type2</a:t>
            </a:r>
          </a:p>
          <a:p>
            <a:pPr>
              <a:buNone/>
            </a:pPr>
            <a:endParaRPr lang="en-US" dirty="0" smtClean="0"/>
          </a:p>
          <a:p>
            <a:pPr>
              <a:buNone/>
            </a:pPr>
            <a:r>
              <a:rPr lang="en-US" dirty="0" smtClean="0"/>
              <a:t> *current classification</a:t>
            </a:r>
          </a:p>
          <a:p>
            <a:pPr>
              <a:buNone/>
            </a:pPr>
            <a:r>
              <a:rPr lang="en-US" dirty="0" smtClean="0"/>
              <a:t>     -Direct harm full effect on myocardium.</a:t>
            </a:r>
          </a:p>
          <a:p>
            <a:pPr>
              <a:buNone/>
            </a:pPr>
            <a:r>
              <a:rPr lang="en-US" dirty="0" smtClean="0"/>
              <a:t>     -Indirect harm full effect on myocardium </a:t>
            </a:r>
            <a:r>
              <a:rPr lang="en-US" dirty="0" err="1" smtClean="0"/>
              <a:t>ie</a:t>
            </a:r>
            <a:r>
              <a:rPr lang="en-US" dirty="0" smtClean="0"/>
              <a:t>   </a:t>
            </a:r>
            <a:r>
              <a:rPr lang="en-US" dirty="0" err="1" smtClean="0"/>
              <a:t>CAD,Metbolic</a:t>
            </a:r>
            <a:r>
              <a:rPr lang="en-US" dirty="0" smtClean="0"/>
              <a:t> </a:t>
            </a:r>
            <a:r>
              <a:rPr lang="en-US" dirty="0" err="1" smtClean="0"/>
              <a:t>derrangement</a:t>
            </a:r>
            <a:r>
              <a:rPr lang="en-US" dirty="0" smtClean="0"/>
              <a:t>.</a:t>
            </a:r>
          </a:p>
          <a:p>
            <a:pPr>
              <a:buNone/>
            </a:pPr>
            <a:r>
              <a:rPr lang="en-US" dirty="0" smtClean="0"/>
              <a:t>     -Mediated by Inflammation.</a:t>
            </a:r>
          </a:p>
          <a:p>
            <a:pPr>
              <a:buNone/>
            </a:pPr>
            <a:r>
              <a:rPr lang="en-US" dirty="0" smtClean="0"/>
              <a:t>   </a:t>
            </a:r>
          </a:p>
          <a:p>
            <a:pPr>
              <a:buNone/>
            </a:pPr>
            <a:r>
              <a:rPr lang="en-US" dirty="0" smtClean="0"/>
              <a:t>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20230227-WA0007.jpg"/>
          <p:cNvPicPr>
            <a:picLocks noGrp="1" noChangeAspect="1"/>
          </p:cNvPicPr>
          <p:nvPr>
            <p:ph idx="1"/>
          </p:nvPr>
        </p:nvPicPr>
        <p:blipFill>
          <a:blip r:embed="rId2"/>
          <a:srcRect l="10385" t="16500" r="10385" b="12002"/>
          <a:stretch>
            <a:fillRect/>
          </a:stretch>
        </p:blipFill>
        <p:spPr>
          <a:xfrm>
            <a:off x="1371600" y="0"/>
            <a:ext cx="5791200" cy="66294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239000" cy="746760"/>
          </a:xfrm>
        </p:spPr>
        <p:txBody>
          <a:bodyPr>
            <a:normAutofit/>
          </a:bodyPr>
          <a:lstStyle/>
          <a:p>
            <a:r>
              <a:rPr lang="en-US" dirty="0" smtClean="0"/>
              <a:t>Anticancer drugs</a:t>
            </a:r>
            <a:endParaRPr lang="en-US" dirty="0"/>
          </a:p>
        </p:txBody>
      </p:sp>
      <p:sp>
        <p:nvSpPr>
          <p:cNvPr id="3" name="Content Placeholder 2"/>
          <p:cNvSpPr>
            <a:spLocks noGrp="1"/>
          </p:cNvSpPr>
          <p:nvPr>
            <p:ph idx="1"/>
          </p:nvPr>
        </p:nvSpPr>
        <p:spPr>
          <a:xfrm>
            <a:off x="457200" y="1066800"/>
            <a:ext cx="7239000" cy="5562600"/>
          </a:xfrm>
        </p:spPr>
        <p:txBody>
          <a:bodyPr>
            <a:normAutofit/>
          </a:bodyPr>
          <a:lstStyle/>
          <a:p>
            <a:pPr>
              <a:buNone/>
            </a:pPr>
            <a:r>
              <a:rPr lang="en-US" sz="3200" b="1" dirty="0" err="1" smtClean="0"/>
              <a:t>Anthracyclines</a:t>
            </a:r>
            <a:endParaRPr lang="en-US" sz="3200" b="1" dirty="0" smtClean="0"/>
          </a:p>
          <a:p>
            <a:pPr>
              <a:buNone/>
            </a:pPr>
            <a:r>
              <a:rPr lang="en-US" sz="2800" dirty="0" smtClean="0"/>
              <a:t>1.Doxorubucin/</a:t>
            </a:r>
            <a:r>
              <a:rPr lang="en-US" sz="2800" dirty="0" err="1" smtClean="0"/>
              <a:t>Adriamycin</a:t>
            </a:r>
            <a:r>
              <a:rPr lang="en-US" sz="2800" dirty="0" smtClean="0">
                <a:sym typeface="Wingdings" pitchFamily="2" charset="2"/>
              </a:rPr>
              <a:t> Lymphomas</a:t>
            </a:r>
            <a:endParaRPr lang="en-US" sz="2800" dirty="0" smtClean="0"/>
          </a:p>
          <a:p>
            <a:pPr>
              <a:buNone/>
            </a:pPr>
            <a:r>
              <a:rPr lang="en-US" sz="2800" dirty="0" smtClean="0"/>
              <a:t>2.Daunorubucin</a:t>
            </a:r>
            <a:r>
              <a:rPr lang="en-US" sz="2800" dirty="0" smtClean="0">
                <a:sym typeface="Wingdings" pitchFamily="2" charset="2"/>
              </a:rPr>
              <a:t> </a:t>
            </a:r>
            <a:r>
              <a:rPr lang="en-US" sz="2800" dirty="0" err="1" smtClean="0">
                <a:sym typeface="Wingdings" pitchFamily="2" charset="2"/>
              </a:rPr>
              <a:t>Leukaemias</a:t>
            </a:r>
            <a:endParaRPr lang="en-US" sz="2800" dirty="0" smtClean="0"/>
          </a:p>
          <a:p>
            <a:pPr>
              <a:buNone/>
            </a:pPr>
            <a:r>
              <a:rPr lang="en-US" sz="2800" dirty="0" smtClean="0"/>
              <a:t>3.Mitoxantrone</a:t>
            </a:r>
          </a:p>
          <a:p>
            <a:pPr>
              <a:buNone/>
            </a:pPr>
            <a:endParaRPr lang="en-US" sz="2800" dirty="0" smtClean="0"/>
          </a:p>
          <a:p>
            <a:pPr>
              <a:buNone/>
            </a:pPr>
            <a:r>
              <a:rPr lang="en-US" sz="2800" dirty="0" smtClean="0"/>
              <a:t>MOA- Inhibits DNA replication by Inhibiting </a:t>
            </a:r>
            <a:r>
              <a:rPr lang="en-US" sz="2800" dirty="0" err="1" smtClean="0"/>
              <a:t>Topoisomerase</a:t>
            </a:r>
            <a:r>
              <a:rPr lang="en-US" sz="2800" dirty="0" smtClean="0"/>
              <a:t> II.</a:t>
            </a:r>
          </a:p>
          <a:p>
            <a:pPr>
              <a:buNone/>
            </a:pPr>
            <a:r>
              <a:rPr lang="en-US" sz="2800" dirty="0" smtClean="0"/>
              <a:t>   </a:t>
            </a:r>
            <a:r>
              <a:rPr lang="en-US" sz="2800" dirty="0" err="1" smtClean="0"/>
              <a:t>Topoisomerase</a:t>
            </a:r>
            <a:r>
              <a:rPr lang="en-US" sz="2800" dirty="0" smtClean="0"/>
              <a:t> IIA is expressed in cancer cells and </a:t>
            </a:r>
            <a:r>
              <a:rPr lang="en-US" sz="2800" dirty="0" err="1" smtClean="0"/>
              <a:t>Topoisomerase</a:t>
            </a:r>
            <a:r>
              <a:rPr lang="en-US" sz="2800" dirty="0" smtClean="0"/>
              <a:t> IIB in </a:t>
            </a:r>
            <a:r>
              <a:rPr lang="en-US" sz="2800" dirty="0" err="1" smtClean="0"/>
              <a:t>Myocytes</a:t>
            </a:r>
            <a:r>
              <a:rPr lang="en-US" sz="2800" dirty="0" smtClean="0"/>
              <a:t>.</a:t>
            </a:r>
          </a:p>
          <a:p>
            <a:pPr>
              <a:buNone/>
            </a:pPr>
            <a:r>
              <a:rPr lang="en-US" sz="2800" dirty="0" smtClean="0"/>
              <a:t> </a:t>
            </a:r>
          </a:p>
          <a:p>
            <a:pPr>
              <a:buNone/>
            </a:pPr>
            <a:endParaRPr lang="en-US" sz="2800" dirty="0" smtClean="0"/>
          </a:p>
          <a:p>
            <a:pPr>
              <a:buNone/>
            </a:pPr>
            <a:endParaRPr lang="en-US" sz="2800" dirty="0" smtClean="0"/>
          </a:p>
          <a:p>
            <a:pPr>
              <a:buNone/>
            </a:pPr>
            <a:endParaRPr lang="en-US" sz="2400" dirty="0" smtClean="0"/>
          </a:p>
          <a:p>
            <a:pPr>
              <a:buNone/>
            </a:pPr>
            <a:endParaRPr lang="en-US" sz="32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MG-20230227-WA0009.jpg"/>
          <p:cNvPicPr>
            <a:picLocks noGrp="1" noChangeAspect="1"/>
          </p:cNvPicPr>
          <p:nvPr>
            <p:ph idx="1"/>
          </p:nvPr>
        </p:nvPicPr>
        <p:blipFill>
          <a:blip r:embed="rId2"/>
          <a:srcRect l="10385" t="15242" r="10385" b="25060"/>
          <a:stretch>
            <a:fillRect/>
          </a:stretch>
        </p:blipFill>
        <p:spPr>
          <a:xfrm>
            <a:off x="685800" y="228600"/>
            <a:ext cx="7086600" cy="6629400"/>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7391400" cy="6172200"/>
          </a:xfrm>
        </p:spPr>
        <p:txBody>
          <a:bodyPr/>
          <a:lstStyle/>
          <a:p>
            <a:pPr>
              <a:buNone/>
            </a:pPr>
            <a:r>
              <a:rPr lang="en-US" dirty="0" smtClean="0"/>
              <a:t>  2.Vascular Disease Consideration.</a:t>
            </a:r>
          </a:p>
          <a:p>
            <a:pPr>
              <a:buNone/>
            </a:pPr>
            <a:r>
              <a:rPr lang="en-US" dirty="0" smtClean="0"/>
              <a:t>      </a:t>
            </a:r>
            <a:r>
              <a:rPr lang="en-US" dirty="0" err="1" smtClean="0"/>
              <a:t>a.Venous</a:t>
            </a:r>
            <a:r>
              <a:rPr lang="en-US" dirty="0" smtClean="0"/>
              <a:t> Thrombosis</a:t>
            </a:r>
          </a:p>
          <a:p>
            <a:pPr>
              <a:buNone/>
            </a:pPr>
            <a:r>
              <a:rPr lang="en-US" dirty="0" smtClean="0"/>
              <a:t>          Risk Factors</a:t>
            </a:r>
          </a:p>
          <a:p>
            <a:pPr>
              <a:buNone/>
            </a:pPr>
            <a:endParaRPr lang="en-US" dirty="0" smtClean="0"/>
          </a:p>
          <a:p>
            <a:pPr>
              <a:buNone/>
            </a:pPr>
            <a:endParaRPr lang="en-US" dirty="0"/>
          </a:p>
        </p:txBody>
      </p:sp>
      <p:pic>
        <p:nvPicPr>
          <p:cNvPr id="5" name="Picture 4" descr="Screenshot_20230226-212855_Adobe Acrobat.jpg"/>
          <p:cNvPicPr>
            <a:picLocks noChangeAspect="1"/>
          </p:cNvPicPr>
          <p:nvPr/>
        </p:nvPicPr>
        <p:blipFill>
          <a:blip r:embed="rId2"/>
          <a:srcRect l="2407" t="23333" r="3704" b="25556"/>
          <a:stretch>
            <a:fillRect/>
          </a:stretch>
        </p:blipFill>
        <p:spPr>
          <a:xfrm>
            <a:off x="838200" y="1752600"/>
            <a:ext cx="5562600" cy="4876800"/>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7239000" cy="5617536"/>
          </a:xfrm>
        </p:spPr>
        <p:txBody>
          <a:bodyPr/>
          <a:lstStyle/>
          <a:p>
            <a:r>
              <a:rPr lang="en-US" dirty="0" smtClean="0"/>
              <a:t>Risk Assessment </a:t>
            </a:r>
            <a:endParaRPr lang="en-US" dirty="0"/>
          </a:p>
        </p:txBody>
      </p:sp>
      <p:pic>
        <p:nvPicPr>
          <p:cNvPr id="4" name="Picture 3" descr="Khorana-Risk-Assessment-Model.png"/>
          <p:cNvPicPr>
            <a:picLocks noChangeAspect="1"/>
          </p:cNvPicPr>
          <p:nvPr/>
        </p:nvPicPr>
        <p:blipFill>
          <a:blip r:embed="rId2"/>
          <a:stretch>
            <a:fillRect/>
          </a:stretch>
        </p:blipFill>
        <p:spPr>
          <a:xfrm>
            <a:off x="762000" y="1524000"/>
            <a:ext cx="6686550" cy="462915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7239000" cy="6074736"/>
          </a:xfrm>
        </p:spPr>
        <p:txBody>
          <a:bodyPr/>
          <a:lstStyle/>
          <a:p>
            <a:r>
              <a:rPr lang="en-US" dirty="0" smtClean="0"/>
              <a:t>As per Guidelines from Various societies,DOACs are recommended as primary prophylaxis for VTE in ambulatory patients who are about to start cancer therapy and Khorana score &gt;2.</a:t>
            </a:r>
          </a:p>
          <a:p>
            <a:r>
              <a:rPr lang="en-US" dirty="0" smtClean="0"/>
              <a:t>In High risk patients LMWH can be used for out patient </a:t>
            </a:r>
            <a:r>
              <a:rPr lang="en-US" dirty="0" err="1" smtClean="0"/>
              <a:t>Thrombo</a:t>
            </a:r>
            <a:r>
              <a:rPr lang="en-US" dirty="0" smtClean="0"/>
              <a:t> Prophylaxis.</a:t>
            </a:r>
          </a:p>
          <a:p>
            <a:r>
              <a:rPr lang="en-US" dirty="0" smtClean="0"/>
              <a:t>In Multiple myeloma patients on </a:t>
            </a:r>
            <a:r>
              <a:rPr lang="en-US" dirty="0" err="1" smtClean="0"/>
              <a:t>Immuno</a:t>
            </a:r>
            <a:r>
              <a:rPr lang="en-US" dirty="0" smtClean="0"/>
              <a:t> </a:t>
            </a:r>
            <a:r>
              <a:rPr lang="en-US" dirty="0" err="1" smtClean="0"/>
              <a:t>modulatory</a:t>
            </a:r>
            <a:r>
              <a:rPr lang="en-US" dirty="0" smtClean="0"/>
              <a:t> drugs</a:t>
            </a:r>
          </a:p>
          <a:p>
            <a:pPr>
              <a:buNone/>
            </a:pPr>
            <a:r>
              <a:rPr lang="en-US" dirty="0" smtClean="0"/>
              <a:t>         -Aspirin 81-325mg if only one individual risk factor.</a:t>
            </a:r>
          </a:p>
          <a:p>
            <a:pPr>
              <a:buNone/>
            </a:pPr>
            <a:r>
              <a:rPr lang="en-US" dirty="0" smtClean="0"/>
              <a:t>         -LMWH/WARFARIN if multiple risk factors. </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239000" cy="5998536"/>
          </a:xfrm>
        </p:spPr>
        <p:txBody>
          <a:bodyPr/>
          <a:lstStyle/>
          <a:p>
            <a:r>
              <a:rPr lang="en-US" dirty="0" smtClean="0"/>
              <a:t>Duration Of Anticoagulation</a:t>
            </a:r>
          </a:p>
          <a:p>
            <a:pPr>
              <a:buNone/>
            </a:pPr>
            <a:r>
              <a:rPr lang="en-US" dirty="0" smtClean="0"/>
              <a:t>            - Until the Patient is cured of cancer.</a:t>
            </a:r>
          </a:p>
          <a:p>
            <a:pPr>
              <a:buNone/>
            </a:pPr>
            <a:endParaRPr lang="en-US" dirty="0" smtClean="0"/>
          </a:p>
          <a:p>
            <a:r>
              <a:rPr lang="en-US" dirty="0" smtClean="0"/>
              <a:t>Treatment of VTE</a:t>
            </a:r>
            <a:r>
              <a:rPr lang="en-US" dirty="0"/>
              <a:t> </a:t>
            </a:r>
            <a:r>
              <a:rPr lang="en-US" dirty="0" smtClean="0"/>
              <a:t> </a:t>
            </a:r>
          </a:p>
          <a:p>
            <a:pPr>
              <a:buNone/>
            </a:pPr>
            <a:r>
              <a:rPr lang="en-US" dirty="0" smtClean="0"/>
              <a:t>   </a:t>
            </a:r>
            <a:r>
              <a:rPr lang="en-US" dirty="0" err="1" smtClean="0"/>
              <a:t>Haemodynamically</a:t>
            </a:r>
            <a:r>
              <a:rPr lang="en-US" dirty="0" smtClean="0"/>
              <a:t> stable- LMWH/NOAC</a:t>
            </a:r>
          </a:p>
          <a:p>
            <a:pPr>
              <a:buNone/>
            </a:pPr>
            <a:endParaRPr lang="en-US" dirty="0" smtClean="0"/>
          </a:p>
          <a:p>
            <a:pPr>
              <a:buNone/>
            </a:pPr>
            <a:r>
              <a:rPr lang="en-US" dirty="0" smtClean="0"/>
              <a:t>   </a:t>
            </a:r>
            <a:r>
              <a:rPr lang="en-US" dirty="0" err="1" smtClean="0"/>
              <a:t>Haemodynamically</a:t>
            </a:r>
            <a:r>
              <a:rPr lang="en-US" dirty="0" smtClean="0"/>
              <a:t>  unstable patients</a:t>
            </a:r>
          </a:p>
          <a:p>
            <a:pPr>
              <a:buNone/>
            </a:pPr>
            <a:endParaRPr lang="en-US" dirty="0" smtClean="0"/>
          </a:p>
          <a:p>
            <a:pPr>
              <a:buNone/>
            </a:pPr>
            <a:r>
              <a:rPr lang="en-US" dirty="0" smtClean="0"/>
              <a:t>         -No conclusive evidence of benefits for </a:t>
            </a:r>
            <a:r>
              <a:rPr lang="en-US" dirty="0" err="1" smtClean="0"/>
              <a:t>thrombolysis</a:t>
            </a:r>
            <a:r>
              <a:rPr lang="en-US" dirty="0" smtClean="0"/>
              <a:t> due to increased risk of bleeding(6 times).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7239000" cy="6248400"/>
          </a:xfrm>
        </p:spPr>
        <p:txBody>
          <a:bodyPr/>
          <a:lstStyle/>
          <a:p>
            <a:pPr>
              <a:buNone/>
            </a:pPr>
            <a:r>
              <a:rPr lang="en-US" dirty="0" smtClean="0"/>
              <a:t>   </a:t>
            </a:r>
            <a:r>
              <a:rPr lang="en-US" dirty="0" err="1" smtClean="0"/>
              <a:t>b.Arterial</a:t>
            </a:r>
            <a:r>
              <a:rPr lang="en-US" dirty="0" smtClean="0"/>
              <a:t> </a:t>
            </a:r>
            <a:r>
              <a:rPr lang="en-US" dirty="0" err="1" smtClean="0"/>
              <a:t>thromboembolism</a:t>
            </a:r>
            <a:r>
              <a:rPr lang="en-US" dirty="0" smtClean="0"/>
              <a:t>(ATE)</a:t>
            </a:r>
          </a:p>
          <a:p>
            <a:pPr>
              <a:buNone/>
            </a:pPr>
            <a:r>
              <a:rPr lang="en-US" dirty="0" smtClean="0"/>
              <a:t>     Highest risk period is with in 1month before and after cancer diagnosis.</a:t>
            </a:r>
          </a:p>
          <a:p>
            <a:pPr>
              <a:buNone/>
            </a:pPr>
            <a:endParaRPr lang="en-US" dirty="0" smtClean="0"/>
          </a:p>
          <a:p>
            <a:pPr>
              <a:buNone/>
            </a:pPr>
            <a:r>
              <a:rPr lang="en-US" dirty="0" smtClean="0"/>
              <a:t>   Therapy-related ATE is seen in patients On Anti VEGF and Platinum drugs. </a:t>
            </a:r>
          </a:p>
          <a:p>
            <a:pPr>
              <a:buNone/>
            </a:pPr>
            <a:endParaRPr lang="en-US" dirty="0" smtClean="0"/>
          </a:p>
          <a:p>
            <a:pPr>
              <a:buNone/>
            </a:pPr>
            <a:r>
              <a:rPr lang="en-US" dirty="0" smtClean="0"/>
              <a:t>  </a:t>
            </a:r>
            <a:r>
              <a:rPr lang="en-US" dirty="0" err="1" smtClean="0"/>
              <a:t>c.Acute</a:t>
            </a:r>
            <a:r>
              <a:rPr lang="en-US" dirty="0" smtClean="0"/>
              <a:t> Vasospasm</a:t>
            </a:r>
          </a:p>
          <a:p>
            <a:pPr>
              <a:buNone/>
            </a:pPr>
            <a:r>
              <a:rPr lang="en-US" dirty="0" smtClean="0"/>
              <a:t>           -5 FU</a:t>
            </a:r>
          </a:p>
          <a:p>
            <a:pPr>
              <a:buNone/>
            </a:pPr>
            <a:r>
              <a:rPr lang="en-US" dirty="0" smtClean="0"/>
              <a:t>           -</a:t>
            </a:r>
            <a:r>
              <a:rPr lang="en-US" dirty="0" err="1" smtClean="0"/>
              <a:t>Capecitabine</a:t>
            </a:r>
            <a:endParaRPr lang="en-US" dirty="0" smtClean="0"/>
          </a:p>
          <a:p>
            <a:pPr>
              <a:buNone/>
            </a:pPr>
            <a:r>
              <a:rPr lang="en-US" dirty="0" smtClean="0"/>
              <a:t>           -</a:t>
            </a:r>
            <a:r>
              <a:rPr lang="en-US" dirty="0" err="1" smtClean="0"/>
              <a:t>Paclitaxel</a:t>
            </a:r>
            <a:endParaRPr lang="en-US" dirty="0" smtClean="0"/>
          </a:p>
          <a:p>
            <a:pPr>
              <a:buNone/>
            </a:pPr>
            <a:r>
              <a:rPr lang="en-US" dirty="0" smtClean="0"/>
              <a:t>           -</a:t>
            </a:r>
            <a:r>
              <a:rPr lang="en-US" dirty="0" err="1" smtClean="0"/>
              <a:t>Cisplatin</a:t>
            </a:r>
            <a:endParaRPr lang="en-US" dirty="0" smtClean="0"/>
          </a:p>
          <a:p>
            <a:pPr>
              <a:buNone/>
            </a:pPr>
            <a:r>
              <a:rPr lang="en-US" dirty="0" smtClean="0"/>
              <a:t>           - </a:t>
            </a:r>
            <a:r>
              <a:rPr lang="en-US" dirty="0" err="1" smtClean="0"/>
              <a:t>Sorafenib</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7239000" cy="5769936"/>
          </a:xfrm>
        </p:spPr>
        <p:txBody>
          <a:bodyPr/>
          <a:lstStyle/>
          <a:p>
            <a:pPr>
              <a:buNone/>
            </a:pPr>
            <a:r>
              <a:rPr lang="en-US" dirty="0" smtClean="0"/>
              <a:t>   </a:t>
            </a:r>
            <a:r>
              <a:rPr lang="en-US" dirty="0" err="1" smtClean="0"/>
              <a:t>d.Accelerated</a:t>
            </a:r>
            <a:r>
              <a:rPr lang="en-US" dirty="0" smtClean="0"/>
              <a:t> Atherosclerosis</a:t>
            </a:r>
          </a:p>
          <a:p>
            <a:pPr>
              <a:buNone/>
            </a:pPr>
            <a:r>
              <a:rPr lang="en-US" dirty="0" smtClean="0"/>
              <a:t>           Radiotherapy</a:t>
            </a:r>
          </a:p>
          <a:p>
            <a:pPr>
              <a:buNone/>
            </a:pPr>
            <a:r>
              <a:rPr lang="en-US" dirty="0" smtClean="0"/>
              <a:t>           </a:t>
            </a:r>
            <a:r>
              <a:rPr lang="en-US" dirty="0" err="1" smtClean="0"/>
              <a:t>Nilotinib</a:t>
            </a:r>
            <a:endParaRPr lang="en-US" dirty="0" smtClean="0"/>
          </a:p>
          <a:p>
            <a:pPr>
              <a:buNone/>
            </a:pPr>
            <a:r>
              <a:rPr lang="en-US" dirty="0" smtClean="0"/>
              <a:t>           </a:t>
            </a:r>
            <a:r>
              <a:rPr lang="en-US" dirty="0" err="1" smtClean="0"/>
              <a:t>Ponatinib</a:t>
            </a:r>
            <a:endParaRPr lang="en-US" dirty="0" smtClean="0"/>
          </a:p>
          <a:p>
            <a:pPr>
              <a:buNone/>
            </a:pPr>
            <a:r>
              <a:rPr lang="en-US" dirty="0" smtClean="0"/>
              <a:t>           </a:t>
            </a:r>
            <a:r>
              <a:rPr lang="en-US" dirty="0" err="1" smtClean="0"/>
              <a:t>Cisplatin</a:t>
            </a:r>
            <a:r>
              <a:rPr lang="en-US" dirty="0" smtClean="0"/>
              <a:t> </a:t>
            </a:r>
          </a:p>
          <a:p>
            <a:pPr>
              <a:buNone/>
            </a:pPr>
            <a:r>
              <a:rPr lang="en-US" dirty="0" smtClean="0"/>
              <a:t>           VEGF inhibitors</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7239000" cy="5846136"/>
          </a:xfrm>
        </p:spPr>
        <p:txBody>
          <a:bodyPr/>
          <a:lstStyle/>
          <a:p>
            <a:r>
              <a:rPr lang="en-US" dirty="0" smtClean="0"/>
              <a:t>Coronary artery Disease.</a:t>
            </a:r>
          </a:p>
          <a:p>
            <a:pPr>
              <a:buNone/>
            </a:pPr>
            <a:endParaRPr lang="en-US" dirty="0"/>
          </a:p>
        </p:txBody>
      </p:sp>
      <p:pic>
        <p:nvPicPr>
          <p:cNvPr id="4" name="Picture 3" descr="Screenshot_20230227-144731_Adobe Acrobat.jpg"/>
          <p:cNvPicPr>
            <a:picLocks noChangeAspect="1"/>
          </p:cNvPicPr>
          <p:nvPr/>
        </p:nvPicPr>
        <p:blipFill>
          <a:blip r:embed="rId2"/>
          <a:srcRect l="7500" t="6667" r="6666" b="12083"/>
          <a:stretch>
            <a:fillRect/>
          </a:stretch>
        </p:blipFill>
        <p:spPr>
          <a:xfrm>
            <a:off x="0" y="1752600"/>
            <a:ext cx="7848600" cy="3429000"/>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7239000" cy="6074736"/>
          </a:xfrm>
        </p:spPr>
        <p:txBody>
          <a:bodyPr/>
          <a:lstStyle/>
          <a:p>
            <a:r>
              <a:rPr lang="en-US" dirty="0" smtClean="0"/>
              <a:t>Management Of CAD</a:t>
            </a:r>
          </a:p>
          <a:p>
            <a:pPr>
              <a:buNone/>
            </a:pPr>
            <a:r>
              <a:rPr lang="en-US" dirty="0" smtClean="0">
                <a:sym typeface="Wingdings" pitchFamily="2" charset="2"/>
              </a:rPr>
              <a:t></a:t>
            </a:r>
            <a:r>
              <a:rPr lang="en-US" dirty="0" smtClean="0"/>
              <a:t>Pre-existing CAD substantially increases the risk of developing treatment-related CAD.</a:t>
            </a:r>
          </a:p>
          <a:p>
            <a:pPr>
              <a:buNone/>
            </a:pPr>
            <a:endParaRPr lang="en-US" dirty="0" smtClean="0"/>
          </a:p>
          <a:p>
            <a:pPr>
              <a:buNone/>
            </a:pPr>
            <a:r>
              <a:rPr lang="en-US" dirty="0" smtClean="0">
                <a:sym typeface="Wingdings" pitchFamily="2" charset="2"/>
              </a:rPr>
              <a:t>Challenges in management</a:t>
            </a:r>
          </a:p>
          <a:p>
            <a:pPr>
              <a:buNone/>
            </a:pPr>
            <a:r>
              <a:rPr lang="en-US" dirty="0" smtClean="0">
                <a:sym typeface="Wingdings" pitchFamily="2" charset="2"/>
              </a:rPr>
              <a:t>          T</a:t>
            </a:r>
            <a:r>
              <a:rPr lang="en-US" dirty="0" smtClean="0"/>
              <a:t>hrombocytopenia during chemotherapy.</a:t>
            </a:r>
          </a:p>
          <a:p>
            <a:pPr>
              <a:buNone/>
            </a:pPr>
            <a:r>
              <a:rPr lang="en-US" dirty="0" smtClean="0">
                <a:sym typeface="Wingdings" pitchFamily="2" charset="2"/>
              </a:rPr>
              <a:t></a:t>
            </a:r>
            <a:r>
              <a:rPr lang="en-US" dirty="0" smtClean="0"/>
              <a:t>In patients treated by PCI who are subsequently found to have a malignancy, minimal duration of DAPT should be given as far as reasonable.</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7239000" cy="6074736"/>
          </a:xfrm>
        </p:spPr>
        <p:txBody>
          <a:bodyPr/>
          <a:lstStyle/>
          <a:p>
            <a:r>
              <a:rPr lang="en-US" dirty="0" smtClean="0"/>
              <a:t>  </a:t>
            </a:r>
            <a:r>
              <a:rPr lang="en-US" b="1" u="sng" dirty="0" err="1" smtClean="0"/>
              <a:t>Valvular</a:t>
            </a:r>
            <a:r>
              <a:rPr lang="en-US" b="1" u="sng" dirty="0" smtClean="0"/>
              <a:t> Heart Disease.</a:t>
            </a:r>
          </a:p>
          <a:p>
            <a:pPr>
              <a:buNone/>
            </a:pPr>
            <a:endParaRPr lang="en-US" dirty="0" smtClean="0"/>
          </a:p>
          <a:p>
            <a:pPr>
              <a:buNone/>
            </a:pPr>
            <a:r>
              <a:rPr lang="en-US" dirty="0" smtClean="0"/>
              <a:t> </a:t>
            </a:r>
            <a:r>
              <a:rPr lang="en-US" dirty="0" smtClean="0">
                <a:sym typeface="Wingdings" pitchFamily="2" charset="2"/>
              </a:rPr>
              <a:t></a:t>
            </a:r>
            <a:r>
              <a:rPr lang="en-US" dirty="0" smtClean="0"/>
              <a:t> Chemotherapeutic agents do not directly affect cardiac valves.</a:t>
            </a:r>
          </a:p>
          <a:p>
            <a:pPr>
              <a:buNone/>
            </a:pPr>
            <a:endParaRPr lang="en-US" dirty="0" smtClean="0"/>
          </a:p>
          <a:p>
            <a:pPr>
              <a:buNone/>
            </a:pPr>
            <a:r>
              <a:rPr lang="en-US" dirty="0" smtClean="0">
                <a:sym typeface="Wingdings" pitchFamily="2" charset="2"/>
              </a:rPr>
              <a:t>Mechanism of VHD</a:t>
            </a:r>
          </a:p>
          <a:p>
            <a:pPr>
              <a:buNone/>
            </a:pPr>
            <a:r>
              <a:rPr lang="en-US" dirty="0" smtClean="0">
                <a:sym typeface="Wingdings" pitchFamily="2" charset="2"/>
              </a:rPr>
              <a:t>    * </a:t>
            </a:r>
            <a:r>
              <a:rPr lang="en-US" dirty="0" smtClean="0"/>
              <a:t>pre-existing valve lesions</a:t>
            </a:r>
          </a:p>
          <a:p>
            <a:pPr>
              <a:buNone/>
            </a:pPr>
            <a:r>
              <a:rPr lang="en-US" dirty="0" smtClean="0"/>
              <a:t>    * Radiotherapy </a:t>
            </a:r>
          </a:p>
          <a:p>
            <a:pPr>
              <a:buNone/>
            </a:pPr>
            <a:r>
              <a:rPr lang="en-US" dirty="0" smtClean="0"/>
              <a:t>    *Infective </a:t>
            </a:r>
            <a:r>
              <a:rPr lang="en-US" dirty="0" err="1" smtClean="0"/>
              <a:t>endocarditis</a:t>
            </a:r>
            <a:endParaRPr lang="en-US" dirty="0" smtClean="0"/>
          </a:p>
          <a:p>
            <a:pPr>
              <a:buNone/>
            </a:pPr>
            <a:r>
              <a:rPr lang="en-US" dirty="0" smtClean="0"/>
              <a:t>    *Secondary to LV dysfunction</a:t>
            </a:r>
          </a:p>
          <a:p>
            <a:pPr>
              <a:buNone/>
            </a:pPr>
            <a:endParaRPr lang="en-US" dirty="0" smtClean="0"/>
          </a:p>
          <a:p>
            <a:pPr>
              <a:buNone/>
            </a:pPr>
            <a:r>
              <a:rPr lang="en-US" dirty="0" smtClean="0">
                <a:sym typeface="Wingdings" pitchFamily="2" charset="2"/>
              </a:rPr>
              <a:t></a:t>
            </a:r>
            <a:r>
              <a:rPr lang="en-US" dirty="0" smtClean="0"/>
              <a:t>Diagnosis  And management</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7239000" cy="5922336"/>
          </a:xfrm>
        </p:spPr>
        <p:txBody>
          <a:bodyPr/>
          <a:lstStyle/>
          <a:p>
            <a:r>
              <a:rPr lang="en-US" dirty="0" err="1" smtClean="0"/>
              <a:t>Topoisomerase</a:t>
            </a:r>
            <a:r>
              <a:rPr lang="en-US" dirty="0" smtClean="0"/>
              <a:t> IIB is required by the Genes encoding Electron transport chain and antioxidant enzymes.</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7239000" cy="5769936"/>
          </a:xfrm>
        </p:spPr>
        <p:txBody>
          <a:bodyPr/>
          <a:lstStyle/>
          <a:p>
            <a:r>
              <a:rPr lang="en-US" b="1" u="sng" dirty="0" smtClean="0"/>
              <a:t>Cardiac </a:t>
            </a:r>
            <a:r>
              <a:rPr lang="en-US" b="1" u="sng" dirty="0" err="1" smtClean="0"/>
              <a:t>Arrythmia</a:t>
            </a:r>
            <a:r>
              <a:rPr lang="en-US" b="1" u="sng" dirty="0" smtClean="0"/>
              <a:t> consideration</a:t>
            </a:r>
          </a:p>
          <a:p>
            <a:pPr>
              <a:buNone/>
            </a:pPr>
            <a:r>
              <a:rPr lang="en-US" dirty="0" smtClean="0"/>
              <a:t>      </a:t>
            </a:r>
          </a:p>
          <a:p>
            <a:pPr>
              <a:buNone/>
            </a:pPr>
            <a:r>
              <a:rPr lang="en-US" dirty="0" smtClean="0"/>
              <a:t>     </a:t>
            </a:r>
            <a:r>
              <a:rPr lang="en-US" dirty="0" smtClean="0">
                <a:sym typeface="Wingdings" pitchFamily="2" charset="2"/>
              </a:rPr>
              <a:t>QT prolongation</a:t>
            </a:r>
          </a:p>
          <a:p>
            <a:pPr>
              <a:buNone/>
            </a:pPr>
            <a:r>
              <a:rPr lang="en-US" dirty="0" smtClean="0">
                <a:sym typeface="Wingdings" pitchFamily="2" charset="2"/>
              </a:rPr>
              <a:t>     </a:t>
            </a:r>
            <a:r>
              <a:rPr lang="en-US" dirty="0" err="1" smtClean="0">
                <a:sym typeface="Wingdings" pitchFamily="2" charset="2"/>
              </a:rPr>
              <a:t>Supraventricular</a:t>
            </a:r>
            <a:r>
              <a:rPr lang="en-US" dirty="0" smtClean="0">
                <a:sym typeface="Wingdings" pitchFamily="2" charset="2"/>
              </a:rPr>
              <a:t> </a:t>
            </a:r>
            <a:r>
              <a:rPr lang="en-US" dirty="0" err="1" smtClean="0">
                <a:sym typeface="Wingdings" pitchFamily="2" charset="2"/>
              </a:rPr>
              <a:t>arrythmias</a:t>
            </a:r>
            <a:endParaRPr lang="en-US" dirty="0" smtClean="0">
              <a:sym typeface="Wingdings" pitchFamily="2" charset="2"/>
            </a:endParaRPr>
          </a:p>
          <a:p>
            <a:pPr>
              <a:buNone/>
            </a:pPr>
            <a:r>
              <a:rPr lang="en-US" dirty="0" smtClean="0">
                <a:sym typeface="Wingdings" pitchFamily="2" charset="2"/>
              </a:rPr>
              <a:t>     Ventricular </a:t>
            </a:r>
            <a:r>
              <a:rPr lang="en-US" dirty="0" err="1" smtClean="0">
                <a:sym typeface="Wingdings" pitchFamily="2" charset="2"/>
              </a:rPr>
              <a:t>arrythmias</a:t>
            </a:r>
            <a:endParaRPr lang="en-US" dirty="0" smtClean="0">
              <a:sym typeface="Wingdings" pitchFamily="2" charset="2"/>
            </a:endParaRPr>
          </a:p>
          <a:p>
            <a:pPr>
              <a:buNone/>
            </a:pPr>
            <a:r>
              <a:rPr lang="en-US" dirty="0" smtClean="0">
                <a:sym typeface="Wingdings" pitchFamily="2" charset="2"/>
              </a:rPr>
              <a:t>     sinus node dysfunction and conduction defects</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7239000" cy="5693736"/>
          </a:xfrm>
        </p:spPr>
        <p:txBody>
          <a:bodyPr/>
          <a:lstStyle/>
          <a:p>
            <a:pPr>
              <a:buNone/>
            </a:pPr>
            <a:endParaRPr lang="en-US" dirty="0" smtClean="0"/>
          </a:p>
          <a:p>
            <a:pPr>
              <a:buNone/>
            </a:pPr>
            <a:r>
              <a:rPr lang="en-US" dirty="0" smtClean="0"/>
              <a:t>         </a:t>
            </a:r>
            <a:endParaRPr lang="en-US" dirty="0"/>
          </a:p>
        </p:txBody>
      </p:sp>
      <p:pic>
        <p:nvPicPr>
          <p:cNvPr id="4" name="Picture 2"/>
          <p:cNvPicPr>
            <a:picLocks noChangeAspect="1" noChangeArrowheads="1"/>
          </p:cNvPicPr>
          <p:nvPr/>
        </p:nvPicPr>
        <p:blipFill>
          <a:blip r:embed="rId2"/>
          <a:srcRect/>
          <a:stretch>
            <a:fillRect/>
          </a:stretch>
        </p:blipFill>
        <p:spPr bwMode="auto">
          <a:xfrm>
            <a:off x="152400" y="1447800"/>
            <a:ext cx="7848600" cy="5029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7239000" cy="6074736"/>
          </a:xfrm>
        </p:spPr>
        <p:txBody>
          <a:bodyPr/>
          <a:lstStyle/>
          <a:p>
            <a:r>
              <a:rPr lang="en-US" dirty="0" smtClean="0"/>
              <a:t>Conditions predisposing to QT prolongation in cancer patients.</a:t>
            </a:r>
          </a:p>
          <a:p>
            <a:pPr>
              <a:buNone/>
            </a:pPr>
            <a:r>
              <a:rPr lang="en-US" dirty="0" smtClean="0"/>
              <a:t>   </a:t>
            </a:r>
          </a:p>
          <a:p>
            <a:endParaRPr lang="en-US" dirty="0" smtClean="0"/>
          </a:p>
          <a:p>
            <a:pPr>
              <a:buNone/>
            </a:pPr>
            <a:r>
              <a:rPr lang="en-US" dirty="0" smtClean="0"/>
              <a:t>    </a:t>
            </a:r>
            <a:endParaRPr lang="en-US" dirty="0"/>
          </a:p>
        </p:txBody>
      </p:sp>
      <p:pic>
        <p:nvPicPr>
          <p:cNvPr id="5" name="Picture 2"/>
          <p:cNvPicPr>
            <a:picLocks noChangeAspect="1" noChangeArrowheads="1"/>
          </p:cNvPicPr>
          <p:nvPr/>
        </p:nvPicPr>
        <p:blipFill>
          <a:blip r:embed="rId2"/>
          <a:srcRect/>
          <a:stretch>
            <a:fillRect/>
          </a:stretch>
        </p:blipFill>
        <p:spPr bwMode="auto">
          <a:xfrm>
            <a:off x="1600200" y="1371600"/>
            <a:ext cx="4724400" cy="51815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Grp="1" noChangeAspect="1" noChangeArrowheads="1"/>
          </p:cNvPicPr>
          <p:nvPr>
            <p:ph idx="1"/>
          </p:nvPr>
        </p:nvPicPr>
        <p:blipFill>
          <a:blip r:embed="rId2"/>
          <a:srcRect l="24211" t="18308" r="23158" b="12418"/>
          <a:stretch>
            <a:fillRect/>
          </a:stretch>
        </p:blipFill>
        <p:spPr bwMode="auto">
          <a:xfrm>
            <a:off x="381000" y="457200"/>
            <a:ext cx="7086600" cy="60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7391400" cy="6553200"/>
          </a:xfrm>
        </p:spPr>
        <p:txBody>
          <a:bodyPr/>
          <a:lstStyle/>
          <a:p>
            <a:r>
              <a:rPr lang="en-US" dirty="0" smtClean="0"/>
              <a:t>Diagnosis and management</a:t>
            </a:r>
          </a:p>
          <a:p>
            <a:pPr>
              <a:buNone/>
            </a:pPr>
            <a:r>
              <a:rPr lang="en-US" dirty="0" smtClean="0"/>
              <a:t>      1.QT prolongation</a:t>
            </a:r>
          </a:p>
          <a:p>
            <a:pPr>
              <a:buNone/>
            </a:pPr>
            <a:r>
              <a:rPr lang="en-US" dirty="0" smtClean="0"/>
              <a:t> </a:t>
            </a:r>
          </a:p>
          <a:p>
            <a:pPr>
              <a:buNone/>
            </a:pPr>
            <a:r>
              <a:rPr lang="en-US" dirty="0" smtClean="0"/>
              <a:t>  Baseline </a:t>
            </a:r>
            <a:r>
              <a:rPr lang="en-US" dirty="0" err="1" smtClean="0"/>
              <a:t>ecg</a:t>
            </a:r>
            <a:r>
              <a:rPr lang="en-US" dirty="0" smtClean="0"/>
              <a:t> </a:t>
            </a:r>
            <a:r>
              <a:rPr lang="en-US" dirty="0" err="1" smtClean="0"/>
              <a:t>QTc</a:t>
            </a:r>
            <a:r>
              <a:rPr lang="en-US" dirty="0" smtClean="0"/>
              <a:t> ULN  &gt;450ms men</a:t>
            </a:r>
          </a:p>
          <a:p>
            <a:pPr>
              <a:buNone/>
            </a:pPr>
            <a:r>
              <a:rPr lang="en-US" dirty="0" smtClean="0"/>
              <a:t>                                    &gt; 460ms women</a:t>
            </a:r>
          </a:p>
          <a:p>
            <a:pPr>
              <a:buNone/>
            </a:pPr>
            <a:endParaRPr lang="en-US" dirty="0" smtClean="0"/>
          </a:p>
          <a:p>
            <a:pPr>
              <a:buNone/>
            </a:pPr>
            <a:r>
              <a:rPr lang="en-US" dirty="0" smtClean="0">
                <a:sym typeface="Wingdings" pitchFamily="2" charset="2"/>
              </a:rPr>
              <a:t> </a:t>
            </a:r>
            <a:r>
              <a:rPr lang="en-US" dirty="0" err="1" smtClean="0"/>
              <a:t>QTc</a:t>
            </a:r>
            <a:r>
              <a:rPr lang="en-US" dirty="0" smtClean="0"/>
              <a:t> prolongation &gt;500 ms and a   QT (i.e. change from baseline) of &gt;60 </a:t>
            </a:r>
            <a:r>
              <a:rPr lang="en-US" dirty="0" err="1" smtClean="0"/>
              <a:t>ms</a:t>
            </a:r>
            <a:r>
              <a:rPr lang="en-US" dirty="0" err="1" smtClean="0">
                <a:sym typeface="Wingdings" pitchFamily="2" charset="2"/>
              </a:rPr>
              <a:t>increased</a:t>
            </a:r>
            <a:r>
              <a:rPr lang="en-US" dirty="0" smtClean="0">
                <a:sym typeface="Wingdings" pitchFamily="2" charset="2"/>
              </a:rPr>
              <a:t> risk of </a:t>
            </a:r>
            <a:r>
              <a:rPr lang="en-US" dirty="0" err="1" smtClean="0">
                <a:sym typeface="Wingdings" pitchFamily="2" charset="2"/>
              </a:rPr>
              <a:t>Torsades</a:t>
            </a:r>
            <a:r>
              <a:rPr lang="en-US" dirty="0" smtClean="0">
                <a:sym typeface="Wingdings" pitchFamily="2" charset="2"/>
              </a:rPr>
              <a:t> </a:t>
            </a:r>
            <a:r>
              <a:rPr lang="en-US" dirty="0" err="1" smtClean="0">
                <a:sym typeface="Wingdings" pitchFamily="2" charset="2"/>
              </a:rPr>
              <a:t>depointes</a:t>
            </a:r>
            <a:r>
              <a:rPr lang="en-US" dirty="0" smtClean="0">
                <a:sym typeface="Wingdings" pitchFamily="2" charset="2"/>
              </a:rPr>
              <a:t>.</a:t>
            </a:r>
          </a:p>
          <a:p>
            <a:pPr>
              <a:buNone/>
            </a:pPr>
            <a:endParaRPr lang="en-US" dirty="0" smtClean="0"/>
          </a:p>
          <a:p>
            <a:pPr>
              <a:buNone/>
            </a:pPr>
            <a:r>
              <a:rPr lang="en-US" dirty="0" smtClean="0">
                <a:sym typeface="Wingdings" pitchFamily="2" charset="2"/>
              </a:rPr>
              <a:t>Monitoring – 2Weekly following initiation</a:t>
            </a:r>
          </a:p>
          <a:p>
            <a:pPr>
              <a:buNone/>
            </a:pPr>
            <a:r>
              <a:rPr lang="en-US" dirty="0" smtClean="0">
                <a:sym typeface="Wingdings" pitchFamily="2" charset="2"/>
              </a:rPr>
              <a:t>                    Monthly for next 3 months</a:t>
            </a:r>
          </a:p>
          <a:p>
            <a:pPr>
              <a:buNone/>
            </a:pPr>
            <a:r>
              <a:rPr lang="en-US" dirty="0" smtClean="0">
                <a:sym typeface="Wingdings" pitchFamily="2" charset="2"/>
              </a:rPr>
              <a:t>     For AS2O3 weekly monitoring</a:t>
            </a:r>
          </a:p>
          <a:p>
            <a:pPr>
              <a:buNone/>
            </a:pPr>
            <a:endParaRPr lang="en-US" dirty="0"/>
          </a:p>
        </p:txBody>
      </p:sp>
      <p:sp>
        <p:nvSpPr>
          <p:cNvPr id="5" name="Isosceles Triangle 4"/>
          <p:cNvSpPr/>
          <p:nvPr/>
        </p:nvSpPr>
        <p:spPr>
          <a:xfrm>
            <a:off x="5867400" y="3276600"/>
            <a:ext cx="76200" cy="152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239000" cy="5998536"/>
          </a:xfrm>
        </p:spPr>
        <p:txBody>
          <a:bodyPr/>
          <a:lstStyle/>
          <a:p>
            <a:r>
              <a:rPr lang="en-US" dirty="0" smtClean="0"/>
              <a:t>W/F </a:t>
            </a:r>
            <a:r>
              <a:rPr lang="en-US" dirty="0" err="1" smtClean="0"/>
              <a:t>diarrhoea</a:t>
            </a:r>
            <a:r>
              <a:rPr lang="en-US" dirty="0" smtClean="0"/>
              <a:t>.</a:t>
            </a:r>
          </a:p>
          <a:p>
            <a:endParaRPr lang="en-US" dirty="0" smtClean="0"/>
          </a:p>
          <a:p>
            <a:r>
              <a:rPr lang="en-US" dirty="0" smtClean="0"/>
              <a:t>Correct predisposing factors.</a:t>
            </a:r>
          </a:p>
          <a:p>
            <a:r>
              <a:rPr lang="en-US" dirty="0" smtClean="0"/>
              <a:t>Drug checklist</a:t>
            </a:r>
          </a:p>
          <a:p>
            <a:r>
              <a:rPr lang="en-US" dirty="0" err="1" smtClean="0"/>
              <a:t>Temporarly</a:t>
            </a:r>
            <a:r>
              <a:rPr lang="en-US" dirty="0" smtClean="0"/>
              <a:t> Holding chemotherapy if QTC&gt;500 or    &gt;60ms.</a:t>
            </a:r>
          </a:p>
          <a:p>
            <a:pPr>
              <a:buNone/>
            </a:pPr>
            <a:endParaRPr lang="en-US" dirty="0" smtClean="0"/>
          </a:p>
          <a:p>
            <a:r>
              <a:rPr lang="en-US" dirty="0" smtClean="0"/>
              <a:t>Re start @ lower dose.</a:t>
            </a:r>
          </a:p>
          <a:p>
            <a:endParaRPr lang="en-US" dirty="0" smtClean="0"/>
          </a:p>
          <a:p>
            <a:r>
              <a:rPr lang="en-US" dirty="0" smtClean="0"/>
              <a:t>Bouts of </a:t>
            </a:r>
            <a:r>
              <a:rPr lang="en-US" dirty="0" err="1" smtClean="0"/>
              <a:t>Torsades</a:t>
            </a:r>
            <a:r>
              <a:rPr lang="en-US" dirty="0" smtClean="0"/>
              <a:t> managed with IV MgSo4</a:t>
            </a:r>
            <a:endParaRPr lang="en-US" dirty="0"/>
          </a:p>
        </p:txBody>
      </p:sp>
      <p:sp>
        <p:nvSpPr>
          <p:cNvPr id="4" name="Isosceles Triangle 3"/>
          <p:cNvSpPr/>
          <p:nvPr/>
        </p:nvSpPr>
        <p:spPr>
          <a:xfrm>
            <a:off x="2743200" y="2895600"/>
            <a:ext cx="76200"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7239000" cy="6172200"/>
          </a:xfrm>
        </p:spPr>
        <p:txBody>
          <a:bodyPr/>
          <a:lstStyle/>
          <a:p>
            <a:r>
              <a:rPr lang="en-US" dirty="0" err="1" smtClean="0"/>
              <a:t>Atrial</a:t>
            </a:r>
            <a:r>
              <a:rPr lang="en-US" dirty="0" smtClean="0"/>
              <a:t> fibrillation/flutter.</a:t>
            </a:r>
          </a:p>
          <a:p>
            <a:pPr>
              <a:buNone/>
            </a:pPr>
            <a:r>
              <a:rPr lang="en-US" dirty="0" smtClean="0"/>
              <a:t>     Rate /Rhythm control</a:t>
            </a:r>
          </a:p>
          <a:p>
            <a:pPr>
              <a:buNone/>
            </a:pPr>
            <a:r>
              <a:rPr lang="en-US" dirty="0" smtClean="0"/>
              <a:t>     Anticoagulation</a:t>
            </a:r>
          </a:p>
          <a:p>
            <a:pPr>
              <a:buNone/>
            </a:pPr>
            <a:r>
              <a:rPr lang="en-US" dirty="0" smtClean="0"/>
              <a:t>     Role of CH2DS2 </a:t>
            </a:r>
            <a:r>
              <a:rPr lang="en-US" dirty="0" err="1" smtClean="0"/>
              <a:t>VASc</a:t>
            </a:r>
            <a:r>
              <a:rPr lang="en-US" dirty="0" smtClean="0"/>
              <a:t> score/HASBLED score.</a:t>
            </a:r>
          </a:p>
          <a:p>
            <a:pPr>
              <a:buNone/>
            </a:pPr>
            <a:r>
              <a:rPr lang="en-US" dirty="0" smtClean="0"/>
              <a:t>     Choice of anticoagulation</a:t>
            </a:r>
          </a:p>
          <a:p>
            <a:pPr>
              <a:buNone/>
            </a:pPr>
            <a:r>
              <a:rPr lang="en-US" dirty="0" smtClean="0"/>
              <a:t>     </a:t>
            </a:r>
          </a:p>
          <a:p>
            <a:pPr>
              <a:buNone/>
            </a:pP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239000" cy="5998536"/>
          </a:xfrm>
        </p:spPr>
        <p:txBody>
          <a:bodyPr/>
          <a:lstStyle/>
          <a:p>
            <a:r>
              <a:rPr lang="en-US" b="1" u="sng" dirty="0" smtClean="0"/>
              <a:t>Systemic Hypertension</a:t>
            </a:r>
          </a:p>
          <a:p>
            <a:pPr>
              <a:buNone/>
            </a:pPr>
            <a:r>
              <a:rPr lang="en-US" b="1" u="sng" dirty="0" smtClean="0"/>
              <a:t>  </a:t>
            </a:r>
          </a:p>
          <a:p>
            <a:pPr>
              <a:buNone/>
            </a:pPr>
            <a:r>
              <a:rPr lang="en-US" dirty="0" smtClean="0">
                <a:sym typeface="Wingdings" pitchFamily="2" charset="2"/>
              </a:rPr>
              <a:t>VEGF </a:t>
            </a:r>
            <a:r>
              <a:rPr lang="en-US" dirty="0" smtClean="0"/>
              <a:t>inhibitors have a high risk (11–45%) of inducing new hypertension or destabilizing previously controlled hypertension.</a:t>
            </a:r>
          </a:p>
          <a:p>
            <a:pPr>
              <a:buNone/>
            </a:pPr>
            <a:endParaRPr lang="en-US" dirty="0" smtClean="0">
              <a:sym typeface="Wingdings" pitchFamily="2" charset="2"/>
            </a:endParaRPr>
          </a:p>
          <a:p>
            <a:pPr>
              <a:buNone/>
            </a:pPr>
            <a:r>
              <a:rPr lang="en-US" dirty="0" smtClean="0">
                <a:sym typeface="Wingdings" pitchFamily="2" charset="2"/>
              </a:rPr>
              <a:t>  mechanism</a:t>
            </a:r>
          </a:p>
          <a:p>
            <a:pPr>
              <a:buNone/>
            </a:pPr>
            <a:r>
              <a:rPr lang="en-US" dirty="0" smtClean="0">
                <a:sym typeface="Wingdings" pitchFamily="2" charset="2"/>
              </a:rPr>
              <a:t>        Arterial </a:t>
            </a:r>
            <a:r>
              <a:rPr lang="en-US" dirty="0" err="1" smtClean="0">
                <a:sym typeface="Wingdings" pitchFamily="2" charset="2"/>
              </a:rPr>
              <a:t>rarefraction</a:t>
            </a:r>
            <a:endParaRPr lang="en-US" dirty="0" smtClean="0">
              <a:sym typeface="Wingdings" pitchFamily="2" charset="2"/>
            </a:endParaRPr>
          </a:p>
          <a:p>
            <a:pPr>
              <a:buNone/>
            </a:pPr>
            <a:r>
              <a:rPr lang="en-US" dirty="0" smtClean="0">
                <a:sym typeface="Wingdings" pitchFamily="2" charset="2"/>
              </a:rPr>
              <a:t>        Decrease NO</a:t>
            </a:r>
          </a:p>
          <a:p>
            <a:pPr>
              <a:buNone/>
            </a:pPr>
            <a:r>
              <a:rPr lang="en-US" dirty="0" smtClean="0">
                <a:sym typeface="Wingdings" pitchFamily="2" charset="2"/>
              </a:rPr>
              <a:t>        Renal TMA and </a:t>
            </a:r>
            <a:r>
              <a:rPr lang="en-US" dirty="0" err="1" smtClean="0">
                <a:sym typeface="Wingdings" pitchFamily="2" charset="2"/>
              </a:rPr>
              <a:t>Glomerular</a:t>
            </a:r>
            <a:r>
              <a:rPr lang="en-US" dirty="0" smtClean="0">
                <a:sym typeface="Wingdings" pitchFamily="2" charset="2"/>
              </a:rPr>
              <a:t> injury</a:t>
            </a:r>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239000" cy="5998536"/>
          </a:xfrm>
        </p:spPr>
        <p:txBody>
          <a:bodyPr/>
          <a:lstStyle/>
          <a:p>
            <a:r>
              <a:rPr lang="en-US" dirty="0" smtClean="0"/>
              <a:t>Management</a:t>
            </a:r>
          </a:p>
          <a:p>
            <a:r>
              <a:rPr lang="en-US" dirty="0" smtClean="0"/>
              <a:t> </a:t>
            </a:r>
            <a:r>
              <a:rPr lang="en-US" dirty="0" smtClean="0">
                <a:sym typeface="Wingdings" pitchFamily="2" charset="2"/>
              </a:rPr>
              <a:t></a:t>
            </a:r>
            <a:r>
              <a:rPr lang="en-US" dirty="0" smtClean="0"/>
              <a:t>ACE inhibitors or ARBs, beta-blockers and </a:t>
            </a:r>
            <a:r>
              <a:rPr lang="en-US" dirty="0" err="1" smtClean="0"/>
              <a:t>dihydropyridine</a:t>
            </a:r>
            <a:r>
              <a:rPr lang="en-US" dirty="0" smtClean="0"/>
              <a:t> calcium channel blockers are the preferred antihypertensive drugs.</a:t>
            </a:r>
          </a:p>
          <a:p>
            <a:r>
              <a:rPr lang="en-US" dirty="0" err="1" smtClean="0"/>
              <a:t>Verapamil</a:t>
            </a:r>
            <a:r>
              <a:rPr lang="en-US" dirty="0" smtClean="0"/>
              <a:t> and </a:t>
            </a:r>
            <a:r>
              <a:rPr lang="en-US" dirty="0" err="1" smtClean="0"/>
              <a:t>diltiazem</a:t>
            </a:r>
            <a:r>
              <a:rPr lang="en-US" dirty="0" smtClean="0"/>
              <a:t> preferably avoided.</a:t>
            </a:r>
          </a:p>
          <a:p>
            <a:r>
              <a:rPr lang="en-US" dirty="0" smtClean="0"/>
              <a:t>No releasing BB- </a:t>
            </a:r>
            <a:r>
              <a:rPr lang="en-US" dirty="0" err="1" smtClean="0"/>
              <a:t>Nebivolol</a:t>
            </a:r>
            <a:r>
              <a:rPr lang="en-US" dirty="0" smtClean="0"/>
              <a:t> </a:t>
            </a:r>
          </a:p>
          <a:p>
            <a:r>
              <a:rPr lang="en-US" dirty="0" err="1" smtClean="0"/>
              <a:t>carvedilol</a:t>
            </a:r>
            <a:r>
              <a:rPr lang="en-US" dirty="0" smtClean="0"/>
              <a:t> </a:t>
            </a:r>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7239000" cy="5846136"/>
          </a:xfrm>
        </p:spPr>
        <p:txBody>
          <a:bodyPr/>
          <a:lstStyle/>
          <a:p>
            <a:r>
              <a:rPr lang="en-US" b="1" u="sng" dirty="0" smtClean="0"/>
              <a:t>Pulmonary Hypertension</a:t>
            </a:r>
          </a:p>
          <a:p>
            <a:pPr>
              <a:buNone/>
            </a:pPr>
            <a:r>
              <a:rPr lang="en-US" dirty="0" smtClean="0"/>
              <a:t>   Drugs – </a:t>
            </a:r>
            <a:r>
              <a:rPr lang="en-US" dirty="0" err="1" smtClean="0"/>
              <a:t>Dasatinib</a:t>
            </a:r>
            <a:r>
              <a:rPr lang="en-US" dirty="0" smtClean="0"/>
              <a:t>.</a:t>
            </a:r>
          </a:p>
          <a:p>
            <a:pPr>
              <a:buNone/>
            </a:pPr>
            <a:r>
              <a:rPr lang="en-US" dirty="0" smtClean="0"/>
              <a:t>            - Stem cell Transplant.</a:t>
            </a:r>
          </a:p>
          <a:p>
            <a:pPr>
              <a:buNone/>
            </a:pPr>
            <a:r>
              <a:rPr lang="en-US" dirty="0" smtClean="0"/>
              <a:t>            - </a:t>
            </a:r>
            <a:r>
              <a:rPr lang="en-US" dirty="0" err="1" smtClean="0"/>
              <a:t>Cyclophosphamide</a:t>
            </a:r>
            <a:endParaRPr lang="en-US" dirty="0" smtClean="0"/>
          </a:p>
          <a:p>
            <a:pPr>
              <a:buNone/>
            </a:pPr>
            <a:endParaRPr lang="en-US" dirty="0" smtClean="0"/>
          </a:p>
          <a:p>
            <a:pPr>
              <a:buNone/>
            </a:pPr>
            <a:r>
              <a:rPr lang="en-US" dirty="0" smtClean="0"/>
              <a:t> </a:t>
            </a:r>
            <a:r>
              <a:rPr lang="en-US" dirty="0" err="1" smtClean="0"/>
              <a:t>Dasatinib</a:t>
            </a:r>
            <a:r>
              <a:rPr lang="en-US" dirty="0" smtClean="0"/>
              <a:t>- </a:t>
            </a:r>
            <a:r>
              <a:rPr lang="en-US" dirty="0" err="1" smtClean="0"/>
              <a:t>Precappillary</a:t>
            </a:r>
            <a:r>
              <a:rPr lang="en-US" dirty="0" smtClean="0"/>
              <a:t> PH</a:t>
            </a:r>
          </a:p>
          <a:p>
            <a:pPr>
              <a:buNone/>
            </a:pPr>
            <a:r>
              <a:rPr lang="en-US" dirty="0" smtClean="0"/>
              <a:t>                Reversible on stopping the drug.</a:t>
            </a:r>
          </a:p>
          <a:p>
            <a:pPr>
              <a:buNone/>
            </a:pPr>
            <a:endParaRPr lang="en-US" dirty="0" smtClean="0"/>
          </a:p>
          <a:p>
            <a:pPr>
              <a:buNone/>
            </a:pPr>
            <a:r>
              <a:rPr lang="en-US" dirty="0" err="1" smtClean="0"/>
              <a:t>Cyclophosphamide</a:t>
            </a:r>
            <a:r>
              <a:rPr lang="en-US" dirty="0" smtClean="0"/>
              <a:t>- Pulmonary </a:t>
            </a:r>
            <a:r>
              <a:rPr lang="en-US" dirty="0" err="1" smtClean="0"/>
              <a:t>veno</a:t>
            </a:r>
            <a:r>
              <a:rPr lang="en-US" dirty="0" smtClean="0"/>
              <a:t> occlusive disease.</a:t>
            </a:r>
          </a:p>
          <a:p>
            <a:pPr>
              <a:buNone/>
            </a:pPr>
            <a:r>
              <a:rPr lang="en-US" dirty="0" smtClean="0"/>
              <a:t>           severe PH/Not reversible</a:t>
            </a:r>
          </a:p>
          <a:p>
            <a:pPr>
              <a:buNone/>
            </a:pPr>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7239000" cy="5769936"/>
          </a:xfrm>
        </p:spPr>
        <p:txBody>
          <a:bodyPr>
            <a:normAutofit/>
          </a:bodyPr>
          <a:lstStyle/>
          <a:p>
            <a:pPr>
              <a:buNone/>
            </a:pPr>
            <a:r>
              <a:rPr lang="en-US" sz="3200" b="1" dirty="0" err="1" smtClean="0"/>
              <a:t>AntiMetabolites</a:t>
            </a:r>
            <a:endParaRPr lang="en-US" sz="3200" b="1" dirty="0" smtClean="0"/>
          </a:p>
          <a:p>
            <a:pPr>
              <a:buNone/>
            </a:pPr>
            <a:r>
              <a:rPr lang="en-US" sz="2400" dirty="0" smtClean="0"/>
              <a:t> 1.5 FU ,</a:t>
            </a:r>
          </a:p>
          <a:p>
            <a:pPr>
              <a:buNone/>
            </a:pPr>
            <a:r>
              <a:rPr lang="en-US" sz="2400" dirty="0" smtClean="0"/>
              <a:t> 2.Capecitabine(</a:t>
            </a:r>
            <a:r>
              <a:rPr lang="en-US" sz="2400" dirty="0" err="1" smtClean="0"/>
              <a:t>prodrug</a:t>
            </a:r>
            <a:r>
              <a:rPr lang="en-US" sz="2400" dirty="0" smtClean="0"/>
              <a:t> of  5-FU)</a:t>
            </a:r>
          </a:p>
          <a:p>
            <a:pPr>
              <a:buNone/>
            </a:pPr>
            <a:r>
              <a:rPr lang="en-US" sz="2400" dirty="0" smtClean="0"/>
              <a:t> </a:t>
            </a:r>
          </a:p>
          <a:p>
            <a:pPr>
              <a:buNone/>
            </a:pPr>
            <a:r>
              <a:rPr lang="en-US" sz="2400" dirty="0" smtClean="0"/>
              <a:t>MOA-</a:t>
            </a:r>
            <a:r>
              <a:rPr lang="en-US" sz="2400" dirty="0" err="1" smtClean="0"/>
              <a:t>Flurinated</a:t>
            </a:r>
            <a:r>
              <a:rPr lang="en-US" sz="2400" dirty="0" smtClean="0"/>
              <a:t> </a:t>
            </a:r>
            <a:r>
              <a:rPr lang="en-US" sz="2400" dirty="0" err="1" smtClean="0"/>
              <a:t>Uracil</a:t>
            </a:r>
            <a:r>
              <a:rPr lang="en-US" sz="2400" dirty="0" smtClean="0"/>
              <a:t> is </a:t>
            </a:r>
            <a:r>
              <a:rPr lang="en-US" sz="2400" dirty="0" err="1" smtClean="0"/>
              <a:t>Cytotoxic</a:t>
            </a:r>
            <a:r>
              <a:rPr lang="en-US" sz="2400" dirty="0" smtClean="0"/>
              <a:t> ,by inhibiting </a:t>
            </a:r>
            <a:r>
              <a:rPr lang="en-US" sz="2400" dirty="0" err="1" smtClean="0"/>
              <a:t>Thymidilate</a:t>
            </a:r>
            <a:r>
              <a:rPr lang="en-US" sz="2400" dirty="0" smtClean="0"/>
              <a:t> </a:t>
            </a:r>
            <a:r>
              <a:rPr lang="en-US" sz="2400" dirty="0" err="1" smtClean="0"/>
              <a:t>synthase</a:t>
            </a:r>
            <a:r>
              <a:rPr lang="en-US" sz="2400" dirty="0" smtClean="0"/>
              <a:t>.</a:t>
            </a:r>
          </a:p>
          <a:p>
            <a:pPr>
              <a:buNone/>
            </a:pPr>
            <a:r>
              <a:rPr lang="en-US" sz="2400" dirty="0" smtClean="0"/>
              <a:t> </a:t>
            </a:r>
          </a:p>
          <a:p>
            <a:pPr>
              <a:buNone/>
            </a:pPr>
            <a:r>
              <a:rPr lang="en-US" sz="2400" dirty="0" smtClean="0"/>
              <a:t>Use- GI </a:t>
            </a:r>
            <a:r>
              <a:rPr lang="en-US" sz="2400" dirty="0" err="1" smtClean="0"/>
              <a:t>malignacy</a:t>
            </a:r>
            <a:r>
              <a:rPr lang="en-US" sz="2400" dirty="0" smtClean="0"/>
              <a:t>  </a:t>
            </a:r>
            <a:endParaRPr lang="en-US" sz="20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a:stretch>
            <a:fillRect/>
          </a:stretch>
        </p:blipFill>
        <p:spPr bwMode="auto">
          <a:xfrm>
            <a:off x="914400" y="685800"/>
            <a:ext cx="5334000" cy="5867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239000" cy="5998536"/>
          </a:xfrm>
        </p:spPr>
        <p:txBody>
          <a:bodyPr>
            <a:normAutofit lnSpcReduction="10000"/>
          </a:bodyPr>
          <a:lstStyle/>
          <a:p>
            <a:r>
              <a:rPr lang="en-US" dirty="0" smtClean="0"/>
              <a:t>POVD and stroke</a:t>
            </a:r>
          </a:p>
          <a:p>
            <a:pPr>
              <a:buNone/>
            </a:pPr>
            <a:r>
              <a:rPr lang="en-US" dirty="0" smtClean="0"/>
              <a:t>     </a:t>
            </a:r>
            <a:r>
              <a:rPr lang="en-US" dirty="0" err="1" smtClean="0"/>
              <a:t>Ponatinib</a:t>
            </a:r>
            <a:r>
              <a:rPr lang="en-US" dirty="0" smtClean="0"/>
              <a:t> and </a:t>
            </a:r>
            <a:r>
              <a:rPr lang="en-US" dirty="0" err="1" smtClean="0"/>
              <a:t>Nilotinib</a:t>
            </a:r>
            <a:endParaRPr lang="en-US" dirty="0" smtClean="0"/>
          </a:p>
          <a:p>
            <a:pPr>
              <a:buNone/>
            </a:pPr>
            <a:endParaRPr lang="en-US" dirty="0" smtClean="0"/>
          </a:p>
          <a:p>
            <a:pPr>
              <a:buNone/>
            </a:pPr>
            <a:r>
              <a:rPr lang="en-US" dirty="0" smtClean="0"/>
              <a:t>  </a:t>
            </a:r>
            <a:r>
              <a:rPr lang="en-US" dirty="0" err="1" smtClean="0"/>
              <a:t>Raynauds</a:t>
            </a:r>
            <a:r>
              <a:rPr lang="en-US" dirty="0" smtClean="0"/>
              <a:t> phenomenon-  L- </a:t>
            </a:r>
            <a:r>
              <a:rPr lang="en-US" dirty="0" err="1" smtClean="0"/>
              <a:t>asparaginase</a:t>
            </a:r>
            <a:endParaRPr lang="en-US" dirty="0" smtClean="0"/>
          </a:p>
          <a:p>
            <a:pPr>
              <a:buNone/>
            </a:pPr>
            <a:r>
              <a:rPr lang="en-US" dirty="0" smtClean="0"/>
              <a:t>                                    -   </a:t>
            </a:r>
            <a:r>
              <a:rPr lang="en-US" dirty="0" err="1" smtClean="0"/>
              <a:t>Cisplatin</a:t>
            </a:r>
            <a:r>
              <a:rPr lang="en-US" dirty="0" smtClean="0"/>
              <a:t>   </a:t>
            </a:r>
          </a:p>
          <a:p>
            <a:pPr>
              <a:buNone/>
            </a:pPr>
            <a:endParaRPr lang="en-US" dirty="0" smtClean="0"/>
          </a:p>
          <a:p>
            <a:pPr>
              <a:buNone/>
            </a:pPr>
            <a:endParaRPr lang="en-US" dirty="0" smtClean="0"/>
          </a:p>
          <a:p>
            <a:pPr>
              <a:buNone/>
            </a:pPr>
            <a:r>
              <a:rPr lang="en-US" dirty="0" smtClean="0"/>
              <a:t> Stroke</a:t>
            </a:r>
          </a:p>
          <a:p>
            <a:pPr>
              <a:buNone/>
            </a:pPr>
            <a:r>
              <a:rPr lang="en-US" dirty="0" smtClean="0"/>
              <a:t>      </a:t>
            </a:r>
            <a:r>
              <a:rPr lang="en-US" dirty="0" err="1" smtClean="0"/>
              <a:t>Mediastinal</a:t>
            </a:r>
            <a:r>
              <a:rPr lang="en-US" dirty="0" smtClean="0"/>
              <a:t>/Cranial /Neck Irradiation</a:t>
            </a:r>
          </a:p>
          <a:p>
            <a:pPr>
              <a:buNone/>
            </a:pPr>
            <a:r>
              <a:rPr lang="en-US" dirty="0" smtClean="0"/>
              <a:t>           Mechanism-</a:t>
            </a:r>
          </a:p>
          <a:p>
            <a:pPr>
              <a:buNone/>
            </a:pPr>
            <a:r>
              <a:rPr lang="en-US" dirty="0" smtClean="0"/>
              <a:t>    1.Endothelial </a:t>
            </a:r>
            <a:r>
              <a:rPr lang="en-US" dirty="0" err="1" smtClean="0"/>
              <a:t>dysfn,thrombus</a:t>
            </a:r>
            <a:r>
              <a:rPr lang="en-US" dirty="0" smtClean="0"/>
              <a:t> formation.</a:t>
            </a:r>
          </a:p>
          <a:p>
            <a:pPr>
              <a:buNone/>
            </a:pPr>
            <a:r>
              <a:rPr lang="en-US" dirty="0" smtClean="0"/>
              <a:t>    2.Vasa </a:t>
            </a:r>
            <a:r>
              <a:rPr lang="en-US" dirty="0" err="1" smtClean="0"/>
              <a:t>vasorum</a:t>
            </a:r>
            <a:r>
              <a:rPr lang="en-US" dirty="0" smtClean="0"/>
              <a:t> occlusion and medial necrosis</a:t>
            </a:r>
          </a:p>
          <a:p>
            <a:pPr>
              <a:buNone/>
            </a:pPr>
            <a:r>
              <a:rPr lang="en-US" dirty="0" smtClean="0"/>
              <a:t>    3.Acelerated </a:t>
            </a:r>
            <a:r>
              <a:rPr lang="en-US" dirty="0" err="1" smtClean="0"/>
              <a:t>atheroslerosis</a:t>
            </a:r>
            <a:r>
              <a:rPr lang="en-US" dirty="0" smtClean="0"/>
              <a:t>.            </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                     </a:t>
            </a:r>
          </a:p>
          <a:p>
            <a:pPr>
              <a:buNone/>
            </a:pPr>
            <a:endParaRPr lang="en-US" dirty="0" smtClean="0"/>
          </a:p>
          <a:p>
            <a:pPr>
              <a:buNone/>
            </a:pPr>
            <a:r>
              <a:rPr lang="en-US" dirty="0" smtClean="0"/>
              <a:t>                          Thank you</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4350</TotalTime>
  <Words>2890</Words>
  <Application>Microsoft Office PowerPoint</Application>
  <PresentationFormat>On-screen Show (4:3)</PresentationFormat>
  <Paragraphs>628</Paragraphs>
  <Slides>92</Slides>
  <Notes>0</Notes>
  <HiddenSlides>0</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Opulent</vt:lpstr>
      <vt:lpstr>CARDIO-ONCOLOGY  </vt:lpstr>
      <vt:lpstr>REFERENCE</vt:lpstr>
      <vt:lpstr>Topics to  cover</vt:lpstr>
      <vt:lpstr>Cardio-oncology</vt:lpstr>
      <vt:lpstr>Cardio toxicity</vt:lpstr>
      <vt:lpstr>Determinants of cardiotoxicity</vt:lpstr>
      <vt:lpstr>Anticancer drugs</vt:lpstr>
      <vt:lpstr>Slide 8</vt:lpstr>
      <vt:lpstr>Slide 9</vt:lpstr>
      <vt:lpstr>Slide 10</vt:lpstr>
      <vt:lpstr>Slide 11</vt:lpstr>
      <vt:lpstr>Slide 12</vt:lpstr>
      <vt:lpstr>Slide 13</vt:lpstr>
      <vt:lpstr>Slide 14</vt:lpstr>
      <vt:lpstr> cardiotoxicity of common anticancer drugs</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Cancer Immuno therapy and cardiotoxicity</vt:lpstr>
      <vt:lpstr>Slide 34</vt:lpstr>
      <vt:lpstr>Slide 35</vt:lpstr>
      <vt:lpstr>Slide 36</vt:lpstr>
      <vt:lpstr>Slide 37</vt:lpstr>
      <vt:lpstr>Slide 38</vt:lpstr>
      <vt:lpstr>Radiation therapy</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Cardio oncology- approach to the patient.</vt:lpstr>
      <vt:lpstr>Slide 58</vt:lpstr>
      <vt:lpstr>Slide 59</vt:lpstr>
      <vt:lpstr>Slide 60</vt:lpstr>
      <vt:lpstr>Slide 61</vt:lpstr>
      <vt:lpstr>Slide 62</vt:lpstr>
      <vt:lpstr>Slide 63</vt:lpstr>
      <vt:lpstr>Slide 64</vt:lpstr>
      <vt:lpstr>Slide 65</vt:lpstr>
      <vt:lpstr>Slide 66</vt:lpstr>
      <vt:lpstr>Slide 67</vt:lpstr>
      <vt:lpstr>Approach to cancer patient at risk or with cvd </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CARDIONCOLOGY</dc:title>
  <dc:creator>LENOVO</dc:creator>
  <cp:lastModifiedBy>LENOVO</cp:lastModifiedBy>
  <cp:revision>315</cp:revision>
  <dcterms:created xsi:type="dcterms:W3CDTF">2023-02-14T18:25:59Z</dcterms:created>
  <dcterms:modified xsi:type="dcterms:W3CDTF">2023-03-10T19:02:45Z</dcterms:modified>
</cp:coreProperties>
</file>